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93" r:id="rId2"/>
  </p:sldMasterIdLst>
  <p:notesMasterIdLst>
    <p:notesMasterId r:id="rId69"/>
  </p:notesMasterIdLst>
  <p:handoutMasterIdLst>
    <p:handoutMasterId r:id="rId70"/>
  </p:handoutMasterIdLst>
  <p:sldIdLst>
    <p:sldId id="800" r:id="rId3"/>
    <p:sldId id="797" r:id="rId4"/>
    <p:sldId id="833" r:id="rId5"/>
    <p:sldId id="874" r:id="rId6"/>
    <p:sldId id="852" r:id="rId7"/>
    <p:sldId id="824" r:id="rId8"/>
    <p:sldId id="851" r:id="rId9"/>
    <p:sldId id="896" r:id="rId10"/>
    <p:sldId id="897" r:id="rId11"/>
    <p:sldId id="899" r:id="rId12"/>
    <p:sldId id="903" r:id="rId13"/>
    <p:sldId id="902" r:id="rId14"/>
    <p:sldId id="909" r:id="rId15"/>
    <p:sldId id="900" r:id="rId16"/>
    <p:sldId id="908" r:id="rId17"/>
    <p:sldId id="834" r:id="rId18"/>
    <p:sldId id="894" r:id="rId19"/>
    <p:sldId id="893" r:id="rId20"/>
    <p:sldId id="892" r:id="rId21"/>
    <p:sldId id="832" r:id="rId22"/>
    <p:sldId id="836" r:id="rId23"/>
    <p:sldId id="803" r:id="rId24"/>
    <p:sldId id="890" r:id="rId25"/>
    <p:sldId id="876" r:id="rId26"/>
    <p:sldId id="828" r:id="rId27"/>
    <p:sldId id="837" r:id="rId28"/>
    <p:sldId id="838" r:id="rId29"/>
    <p:sldId id="839" r:id="rId30"/>
    <p:sldId id="840" r:id="rId31"/>
    <p:sldId id="841" r:id="rId32"/>
    <p:sldId id="829" r:id="rId33"/>
    <p:sldId id="827" r:id="rId34"/>
    <p:sldId id="825" r:id="rId35"/>
    <p:sldId id="817" r:id="rId36"/>
    <p:sldId id="812" r:id="rId37"/>
    <p:sldId id="816" r:id="rId38"/>
    <p:sldId id="815" r:id="rId39"/>
    <p:sldId id="831" r:id="rId40"/>
    <p:sldId id="842" r:id="rId41"/>
    <p:sldId id="844" r:id="rId42"/>
    <p:sldId id="813" r:id="rId43"/>
    <p:sldId id="853" r:id="rId44"/>
    <p:sldId id="854" r:id="rId45"/>
    <p:sldId id="855" r:id="rId46"/>
    <p:sldId id="850" r:id="rId47"/>
    <p:sldId id="856" r:id="rId48"/>
    <p:sldId id="879" r:id="rId49"/>
    <p:sldId id="888" r:id="rId50"/>
    <p:sldId id="886" r:id="rId51"/>
    <p:sldId id="885" r:id="rId52"/>
    <p:sldId id="881" r:id="rId53"/>
    <p:sldId id="884" r:id="rId54"/>
    <p:sldId id="857" r:id="rId55"/>
    <p:sldId id="858" r:id="rId56"/>
    <p:sldId id="887" r:id="rId57"/>
    <p:sldId id="889" r:id="rId58"/>
    <p:sldId id="847" r:id="rId59"/>
    <p:sldId id="870" r:id="rId60"/>
    <p:sldId id="871" r:id="rId61"/>
    <p:sldId id="872" r:id="rId62"/>
    <p:sldId id="873" r:id="rId63"/>
    <p:sldId id="867" r:id="rId64"/>
    <p:sldId id="868" r:id="rId65"/>
    <p:sldId id="869" r:id="rId66"/>
    <p:sldId id="866" r:id="rId67"/>
    <p:sldId id="906" r:id="rId68"/>
  </p:sldIdLst>
  <p:sldSz cx="9144000" cy="6858000" type="screen4x3"/>
  <p:notesSz cx="6797675" cy="9874250"/>
  <p:defaultTextStyle>
    <a:defPPr>
      <a:defRPr lang="en-US"/>
    </a:defPPr>
    <a:lvl1pPr algn="ctr" rtl="0" eaLnBrk="0" fontAlgn="base" hangingPunct="0">
      <a:spcBef>
        <a:spcPct val="2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2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2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2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2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565"/>
    <a:srgbClr val="00CC00"/>
    <a:srgbClr val="0099FF"/>
    <a:srgbClr val="0000CC"/>
    <a:srgbClr val="0066FF"/>
    <a:srgbClr val="33CCCC"/>
    <a:srgbClr val="0033CC"/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39" autoAdjust="0"/>
    <p:restoredTop sz="90420" autoAdjust="0"/>
  </p:normalViewPr>
  <p:slideViewPr>
    <p:cSldViewPr>
      <p:cViewPr varScale="1">
        <p:scale>
          <a:sx n="82" d="100"/>
          <a:sy n="82" d="100"/>
        </p:scale>
        <p:origin x="-1626" y="-96"/>
      </p:cViewPr>
      <p:guideLst>
        <p:guide orient="horz" pos="2205"/>
        <p:guide orient="horz" pos="709"/>
        <p:guide orient="horz" pos="3984"/>
        <p:guide pos="2835"/>
        <p:guide pos="3152"/>
        <p:guide pos="5616"/>
        <p:guide pos="288"/>
        <p:guide pos="2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-2238" y="-102"/>
      </p:cViewPr>
      <p:guideLst>
        <p:guide orient="horz" pos="3110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image" Target="../media/image50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4" tIns="45776" rIns="91554" bIns="45776" numCol="1" anchor="t" anchorCtr="0" compatLnSpc="1">
            <a:prstTxWarp prst="textNoShape">
              <a:avLst/>
            </a:prstTxWarp>
          </a:bodyPr>
          <a:lstStyle>
            <a:lvl1pPr algn="l" defTabSz="915988" eaLnBrk="1" hangingPunct="1">
              <a:spcBef>
                <a:spcPct val="0"/>
              </a:spcBef>
              <a:defRPr sz="1200" b="0">
                <a:latin typeface="Tahom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863" y="0"/>
            <a:ext cx="29448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4" tIns="45776" rIns="91554" bIns="45776" numCol="1" anchor="t" anchorCtr="0" compatLnSpc="1">
            <a:prstTxWarp prst="textNoShape">
              <a:avLst/>
            </a:prstTxWarp>
          </a:bodyPr>
          <a:lstStyle>
            <a:lvl1pPr algn="r" defTabSz="915988" eaLnBrk="1" hangingPunct="1">
              <a:spcBef>
                <a:spcPct val="0"/>
              </a:spcBef>
              <a:defRPr sz="1200" b="0">
                <a:latin typeface="Tahom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6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2125"/>
            <a:ext cx="29448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4" tIns="45776" rIns="91554" bIns="45776" numCol="1" anchor="b" anchorCtr="0" compatLnSpc="1">
            <a:prstTxWarp prst="textNoShape">
              <a:avLst/>
            </a:prstTxWarp>
          </a:bodyPr>
          <a:lstStyle>
            <a:lvl1pPr algn="l" defTabSz="915988" eaLnBrk="1" hangingPunct="1">
              <a:spcBef>
                <a:spcPct val="0"/>
              </a:spcBef>
              <a:defRPr sz="1200" b="0">
                <a:latin typeface="Tahom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6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863" y="9382125"/>
            <a:ext cx="29448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4" tIns="45776" rIns="91554" bIns="45776" numCol="1" anchor="b" anchorCtr="0" compatLnSpc="1">
            <a:prstTxWarp prst="textNoShape">
              <a:avLst/>
            </a:prstTxWarp>
          </a:bodyPr>
          <a:lstStyle>
            <a:lvl1pPr algn="r" defTabSz="915988" eaLnBrk="1" hangingPunct="1">
              <a:spcBef>
                <a:spcPct val="0"/>
              </a:spcBef>
              <a:defRPr sz="1200" b="0">
                <a:latin typeface="Tahoma" pitchFamily="34" charset="0"/>
              </a:defRPr>
            </a:lvl1pPr>
          </a:lstStyle>
          <a:p>
            <a:pPr>
              <a:defRPr/>
            </a:pPr>
            <a:fld id="{FBFCD423-6489-4F68-8458-1D171253E17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4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4" tIns="45784" rIns="91564" bIns="45784" numCol="1" anchor="t" anchorCtr="0" compatLnSpc="1">
            <a:prstTxWarp prst="textNoShape">
              <a:avLst/>
            </a:prstTxWarp>
          </a:bodyPr>
          <a:lstStyle>
            <a:lvl1pPr algn="l" defTabSz="915988" eaLnBrk="1" hangingPunct="1">
              <a:spcBef>
                <a:spcPct val="0"/>
              </a:spcBef>
              <a:defRPr sz="1200" b="0"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24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4" tIns="45784" rIns="91564" bIns="45784" numCol="1" anchor="t" anchorCtr="0" compatLnSpc="1">
            <a:prstTxWarp prst="textNoShape">
              <a:avLst/>
            </a:prstTxWarp>
          </a:bodyPr>
          <a:lstStyle>
            <a:lvl1pPr algn="r" defTabSz="915988" eaLnBrk="1" hangingPunct="1">
              <a:spcBef>
                <a:spcPct val="0"/>
              </a:spcBef>
              <a:defRPr sz="1200" b="0"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2663" y="762000"/>
            <a:ext cx="4887912" cy="3665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2338" y="4656138"/>
            <a:ext cx="500380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4" tIns="45784" rIns="91564" bIns="457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44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90063"/>
            <a:ext cx="2924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4" tIns="45784" rIns="91564" bIns="45784" numCol="1" anchor="b" anchorCtr="0" compatLnSpc="1">
            <a:prstTxWarp prst="textNoShape">
              <a:avLst/>
            </a:prstTxWarp>
          </a:bodyPr>
          <a:lstStyle>
            <a:lvl1pPr algn="l" defTabSz="915988" eaLnBrk="1" hangingPunct="1">
              <a:spcBef>
                <a:spcPct val="0"/>
              </a:spcBef>
              <a:defRPr sz="1200" b="0"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4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390063"/>
            <a:ext cx="2924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4" tIns="45784" rIns="91564" bIns="45784" numCol="1" anchor="b" anchorCtr="0" compatLnSpc="1">
            <a:prstTxWarp prst="textNoShape">
              <a:avLst/>
            </a:prstTxWarp>
          </a:bodyPr>
          <a:lstStyle>
            <a:lvl1pPr algn="r" defTabSz="915988" eaLnBrk="1" hangingPunct="1">
              <a:spcBef>
                <a:spcPct val="0"/>
              </a:spcBef>
              <a:defRPr sz="1200" b="0">
                <a:latin typeface="Tahoma" pitchFamily="34" charset="0"/>
              </a:defRPr>
            </a:lvl1pPr>
          </a:lstStyle>
          <a:p>
            <a:pPr>
              <a:defRPr/>
            </a:pPr>
            <a:fld id="{FAB37D60-F099-4489-9829-352972FB7071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1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12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13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14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15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16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17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18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19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20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21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2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22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23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24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25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26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30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31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32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33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34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3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35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36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37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38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39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40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41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42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43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44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6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45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46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47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48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49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50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51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52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53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54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A6373F-230A-4310-898C-9F613B5DF492}" type="slidenum">
              <a:rPr lang="zh-CN" altLang="en-US"/>
              <a:pPr/>
              <a:t>7</a:t>
            </a:fld>
            <a:endParaRPr lang="en-US" altLang="zh-CN"/>
          </a:p>
        </p:txBody>
      </p:sp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5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55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56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57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66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8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9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10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B6D4F-FEA5-4D4B-BC59-7BD8391230CA}" type="slidenum">
              <a:rPr lang="en-GB" smtClean="0"/>
              <a:pPr/>
              <a:t>11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X-ray diffraction measurements were performed at the esrf(european synchrotron radiation facility) in grenoble.</a:t>
            </a:r>
          </a:p>
          <a:p>
            <a:pPr eaLnBrk="1" hangingPunct="1"/>
            <a:r>
              <a:rPr lang="en-GB" smtClean="0"/>
              <a:t>In a portable chamber films of approx 20nm thickness at roomtemperature were grown. 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 bwMode="auto">
          <a:xfrm>
            <a:off x="990600" y="908050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3200" b="1">
                <a:solidFill>
                  <a:srgbClr val="000066"/>
                </a:solidFill>
                <a:latin typeface="Arial Unicode MS" pitchFamily="34" charset="-128"/>
              </a:defRPr>
            </a:lvl1pPr>
          </a:lstStyle>
          <a:p>
            <a:r>
              <a:rPr lang="de-DE"/>
              <a:t>Ellipsometry on organic molecules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BF39BC-07F2-4587-8AF4-89F5D8E27CF8}" type="datetimeFigureOut">
              <a:rPr lang="de-DE" smtClean="0"/>
              <a:pPr/>
              <a:t>15.04.2012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E3DBD0-B399-45B4-9FD7-13506892529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448009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6E82-BD31-4DD7-9F43-0FA978979D0E}" type="datetimeFigureOut">
              <a:rPr lang="de-DE" smtClean="0"/>
              <a:pPr/>
              <a:t>15.04.2012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03E52-D939-457A-B633-4922DA3F849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6E82-BD31-4DD7-9F43-0FA978979D0E}" type="datetimeFigureOut">
              <a:rPr lang="de-DE" smtClean="0"/>
              <a:pPr/>
              <a:t>15.04.2012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03E52-D939-457A-B633-4922DA3F849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6E82-BD31-4DD7-9F43-0FA978979D0E}" type="datetimeFigureOut">
              <a:rPr lang="de-DE" smtClean="0"/>
              <a:pPr/>
              <a:t>15.04.2012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03E52-D939-457A-B633-4922DA3F849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6E82-BD31-4DD7-9F43-0FA978979D0E}" type="datetimeFigureOut">
              <a:rPr lang="de-DE" smtClean="0"/>
              <a:pPr/>
              <a:t>15.04.2012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03E52-D939-457A-B633-4922DA3F849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6E82-BD31-4DD7-9F43-0FA978979D0E}" type="datetimeFigureOut">
              <a:rPr lang="de-DE" smtClean="0"/>
              <a:pPr/>
              <a:t>15.04.2012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03E52-D939-457A-B633-4922DA3F849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6E82-BD31-4DD7-9F43-0FA978979D0E}" type="datetimeFigureOut">
              <a:rPr lang="de-DE" smtClean="0"/>
              <a:pPr/>
              <a:t>15.04.2012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03E52-D939-457A-B633-4922DA3F849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6E82-BD31-4DD7-9F43-0FA978979D0E}" type="datetimeFigureOut">
              <a:rPr lang="de-DE" smtClean="0"/>
              <a:pPr/>
              <a:t>15.04.2012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03E52-D939-457A-B633-4922DA3F849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6E82-BD31-4DD7-9F43-0FA978979D0E}" type="datetimeFigureOut">
              <a:rPr lang="de-DE" smtClean="0"/>
              <a:pPr/>
              <a:t>15.04.2012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03E52-D939-457A-B633-4922DA3F849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6E82-BD31-4DD7-9F43-0FA978979D0E}" type="datetimeFigureOut">
              <a:rPr lang="de-DE" smtClean="0"/>
              <a:pPr/>
              <a:t>15.04.2012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03E52-D939-457A-B633-4922DA3F849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6E82-BD31-4DD7-9F43-0FA978979D0E}" type="datetimeFigureOut">
              <a:rPr lang="de-DE" smtClean="0"/>
              <a:pPr/>
              <a:t>15.04.2012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03E52-D939-457A-B633-4922DA3F849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6E82-BD31-4DD7-9F43-0FA978979D0E}" type="datetimeFigureOut">
              <a:rPr lang="de-DE" smtClean="0"/>
              <a:pPr/>
              <a:t>15.04.2012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03E52-D939-457A-B633-4922DA3F849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719138" y="6519863"/>
            <a:ext cx="7705725" cy="152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C8D5220-E4D1-4B57-A1EF-0597ADD04218}" type="slidenum">
              <a:rPr lang="de-DE" smtClean="0"/>
              <a:pPr/>
              <a:t>‹Nr.›</a:t>
            </a:fld>
            <a:r>
              <a:rPr lang="de-DE" dirty="0" smtClean="0"/>
              <a:t> | Frank Schreiber/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Nano-Science</a:t>
            </a:r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8" name="Text Box 16"/>
          <p:cNvSpPr txBox="1">
            <a:spLocks noChangeArrowheads="1"/>
          </p:cNvSpPr>
          <p:nvPr/>
        </p:nvSpPr>
        <p:spPr bwMode="auto">
          <a:xfrm>
            <a:off x="1143000" y="2276475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0"/>
              </a:spcBef>
              <a:defRPr/>
            </a:pPr>
            <a:endParaRPr lang="de-DE" sz="2400" b="0">
              <a:latin typeface="Tahoma" pitchFamily="34" charset="0"/>
            </a:endParaRPr>
          </a:p>
        </p:txBody>
      </p:sp>
      <p:sp>
        <p:nvSpPr>
          <p:cNvPr id="64555" name="Text Box 43"/>
          <p:cNvSpPr txBox="1">
            <a:spLocks noChangeArrowheads="1"/>
          </p:cNvSpPr>
          <p:nvPr/>
        </p:nvSpPr>
        <p:spPr bwMode="auto">
          <a:xfrm>
            <a:off x="755650" y="188913"/>
            <a:ext cx="7391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0"/>
              </a:spcBef>
              <a:defRPr/>
            </a:pPr>
            <a:r>
              <a:rPr lang="de-DE" sz="2800">
                <a:solidFill>
                  <a:srgbClr val="00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endParaRPr lang="de-DE" sz="3600">
              <a:solidFill>
                <a:srgbClr val="0099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64557" name="Rectangle 45"/>
          <p:cNvSpPr>
            <a:spLocks noChangeArrowheads="1"/>
          </p:cNvSpPr>
          <p:nvPr/>
        </p:nvSpPr>
        <p:spPr bwMode="auto">
          <a:xfrm>
            <a:off x="0" y="6642100"/>
            <a:ext cx="19796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 eaLnBrk="1" hangingPunct="1">
              <a:spcBef>
                <a:spcPct val="0"/>
              </a:spcBef>
              <a:defRPr/>
            </a:pPr>
            <a:endParaRPr lang="de-DE" sz="1200" b="0">
              <a:solidFill>
                <a:srgbClr val="CC3300"/>
              </a:solidFill>
            </a:endParaRPr>
          </a:p>
        </p:txBody>
      </p:sp>
      <p:sp>
        <p:nvSpPr>
          <p:cNvPr id="64558" name="Rectangle 46"/>
          <p:cNvSpPr>
            <a:spLocks noChangeArrowheads="1"/>
          </p:cNvSpPr>
          <p:nvPr/>
        </p:nvSpPr>
        <p:spPr bwMode="auto">
          <a:xfrm>
            <a:off x="6516688" y="6386513"/>
            <a:ext cx="64770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eaLnBrk="1" hangingPunct="1">
              <a:spcBef>
                <a:spcPct val="0"/>
              </a:spcBef>
              <a:defRPr/>
            </a:pPr>
            <a:fld id="{99D52E17-A28E-4D14-9A48-FDCBE1264BF0}" type="slidenum">
              <a:rPr lang="en-US" sz="1200" b="0">
                <a:solidFill>
                  <a:srgbClr val="CC3300"/>
                </a:solidFill>
                <a:latin typeface="Arial Black" pitchFamily="34" charset="0"/>
              </a:rPr>
              <a:pPr algn="r" eaLnBrk="1" hangingPunct="1">
                <a:spcBef>
                  <a:spcPct val="0"/>
                </a:spcBef>
                <a:defRPr/>
              </a:pPr>
              <a:t>‹Nr.›</a:t>
            </a:fld>
            <a:endParaRPr lang="en-US" sz="1200" b="0">
              <a:solidFill>
                <a:srgbClr val="CC3300"/>
              </a:solidFill>
              <a:latin typeface="Arial Black" pitchFamily="34" charset="0"/>
            </a:endParaRPr>
          </a:p>
        </p:txBody>
      </p:sp>
      <p:pic>
        <p:nvPicPr>
          <p:cNvPr id="11270" name="Picture 47" descr="logo-uni-tuebingen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101013" y="6526213"/>
            <a:ext cx="900112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60" name="Line 48"/>
          <p:cNvSpPr>
            <a:spLocks noChangeShapeType="1"/>
          </p:cNvSpPr>
          <p:nvPr/>
        </p:nvSpPr>
        <p:spPr bwMode="auto">
          <a:xfrm>
            <a:off x="0" y="6524625"/>
            <a:ext cx="9144000" cy="0"/>
          </a:xfrm>
          <a:prstGeom prst="line">
            <a:avLst/>
          </a:prstGeom>
          <a:noFill/>
          <a:ln w="12700">
            <a:solidFill>
              <a:srgbClr val="CC3300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705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>
          <a:solidFill>
            <a:srgbClr val="3333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>
          <a:solidFill>
            <a:srgbClr val="3333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rgbClr val="3333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>
          <a:solidFill>
            <a:srgbClr val="3333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3333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3333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3333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3333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333399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E6E82-BD31-4DD7-9F43-0FA978979D0E}" type="datetimeFigureOut">
              <a:rPr lang="de-DE" smtClean="0"/>
              <a:pPr/>
              <a:t>15.04.2012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03E52-D939-457A-B633-4922DA3F849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57.jpeg"/><Relationship Id="rId4" Type="http://schemas.openxmlformats.org/officeDocument/2006/relationships/oleObject" Target="../embeddings/oleObject2.bin"/><Relationship Id="rId9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8.bin"/><Relationship Id="rId4" Type="http://schemas.openxmlformats.org/officeDocument/2006/relationships/image" Target="../media/image9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99.png"/><Relationship Id="rId4" Type="http://schemas.openxmlformats.org/officeDocument/2006/relationships/image" Target="../media/image98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07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wmf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wmf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smtClean="0"/>
              <a:t>Einführung in die Nano-Science I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1043608" y="2132856"/>
            <a:ext cx="5070619" cy="3841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Outline</a:t>
            </a:r>
          </a:p>
          <a:p>
            <a:pPr algn="l"/>
            <a:endParaRPr lang="de-DE" sz="800" b="0" u="sng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1. Who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are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we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?</a:t>
            </a: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2.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What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is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nano-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science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?</a:t>
            </a: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3.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Why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do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we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do nano-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science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?</a:t>
            </a: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	 Fundamental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questions</a:t>
            </a:r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	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Applications</a:t>
            </a:r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4.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What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is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going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to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come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?</a:t>
            </a: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	 Tools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and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methods</a:t>
            </a:r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	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Preparation</a:t>
            </a:r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	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Effects</a:t>
            </a:r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5. Organisation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and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logistics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(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Üner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in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the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break)</a:t>
            </a:r>
          </a:p>
        </p:txBody>
      </p:sp>
      <p:grpSp>
        <p:nvGrpSpPr>
          <p:cNvPr id="297" name="Gruppieren 296"/>
          <p:cNvGrpSpPr/>
          <p:nvPr/>
        </p:nvGrpSpPr>
        <p:grpSpPr>
          <a:xfrm rot="16200000">
            <a:off x="5097199" y="2558663"/>
            <a:ext cx="6093296" cy="1641282"/>
            <a:chOff x="4680872" y="2054807"/>
            <a:chExt cx="7740000" cy="2526321"/>
          </a:xfrm>
        </p:grpSpPr>
        <p:pic>
          <p:nvPicPr>
            <p:cNvPr id="290" name="Picture 4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-1067" r="37256" b="12112"/>
            <a:stretch/>
          </p:blipFill>
          <p:spPr bwMode="auto">
            <a:xfrm>
              <a:off x="7093844" y="2067870"/>
              <a:ext cx="1899540" cy="2360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1" name="Rectangle 12"/>
            <p:cNvSpPr>
              <a:spLocks noChangeArrowheads="1"/>
            </p:cNvSpPr>
            <p:nvPr/>
          </p:nvSpPr>
          <p:spPr bwMode="auto">
            <a:xfrm>
              <a:off x="4680872" y="4401741"/>
              <a:ext cx="7740000" cy="1793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292" name="Picture 8" descr="Nano-Bilder.jpg"/>
            <p:cNvPicPr>
              <a:picLocks noChangeAspect="1"/>
            </p:cNvPicPr>
            <p:nvPr/>
          </p:nvPicPr>
          <p:blipFill>
            <a:blip r:embed="rId4" cstate="print"/>
            <a:srcRect l="23200" t="14933" r="23200" b="15861"/>
            <a:stretch>
              <a:fillRect/>
            </a:stretch>
          </p:blipFill>
          <p:spPr>
            <a:xfrm>
              <a:off x="4685253" y="2054807"/>
              <a:ext cx="2453629" cy="2376000"/>
            </a:xfrm>
            <a:prstGeom prst="rect">
              <a:avLst/>
            </a:prstGeom>
          </p:spPr>
        </p:pic>
        <p:pic>
          <p:nvPicPr>
            <p:cNvPr id="293" name="Picture 11" descr="nanotech - toxicology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6200000">
              <a:off x="10337708" y="2364870"/>
              <a:ext cx="2376000" cy="1782000"/>
            </a:xfrm>
            <a:prstGeom prst="rect">
              <a:avLst/>
            </a:prstGeom>
          </p:spPr>
        </p:pic>
        <p:pic>
          <p:nvPicPr>
            <p:cNvPr id="294" name="Picture 3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-5708" r="28263"/>
            <a:stretch/>
          </p:blipFill>
          <p:spPr bwMode="auto">
            <a:xfrm>
              <a:off x="8842643" y="2067870"/>
              <a:ext cx="1909542" cy="237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5" name="Rechteck 294"/>
            <p:cNvSpPr/>
            <p:nvPr/>
          </p:nvSpPr>
          <p:spPr>
            <a:xfrm>
              <a:off x="6616872" y="3907512"/>
              <a:ext cx="38908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indent="0">
                <a:buFontTx/>
                <a:buNone/>
              </a:pPr>
              <a:r>
                <a:rPr lang="de-DE" u="sng" dirty="0" smtClean="0">
                  <a:solidFill>
                    <a:schemeClr val="bg1"/>
                  </a:solidFill>
                </a:rPr>
                <a:t>www.uni-tuebingen.de/nano-science</a:t>
              </a:r>
              <a:endParaRPr lang="de-DE" u="sng" dirty="0">
                <a:solidFill>
                  <a:schemeClr val="bg1"/>
                </a:solidFill>
              </a:endParaRPr>
            </a:p>
          </p:txBody>
        </p:sp>
      </p:grpSp>
      <p:sp>
        <p:nvSpPr>
          <p:cNvPr id="296" name="Text Box 278"/>
          <p:cNvSpPr txBox="1">
            <a:spLocks noChangeArrowheads="1"/>
          </p:cNvSpPr>
          <p:nvPr/>
        </p:nvSpPr>
        <p:spPr bwMode="auto">
          <a:xfrm>
            <a:off x="250825" y="908050"/>
            <a:ext cx="8686800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0"/>
              </a:spcBef>
            </a:pPr>
            <a:r>
              <a:rPr lang="de-DE" sz="1300" b="0" dirty="0" smtClean="0">
                <a:latin typeface="Tahoma" pitchFamily="34" charset="0"/>
              </a:rPr>
              <a:t>Prof. Dr. Frank Schreiber (Studiendekan)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de-DE" sz="1300" b="0" dirty="0" smtClean="0">
                <a:latin typeface="Tahoma" pitchFamily="34" charset="0"/>
              </a:rPr>
              <a:t>frank.schreiber@uni-tuebingen.de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de-DE" sz="1300" b="0" dirty="0" smtClean="0">
                <a:latin typeface="Tahoma" pitchFamily="34" charset="0"/>
              </a:rPr>
              <a:t>Tel.78663, </a:t>
            </a:r>
            <a:r>
              <a:rPr lang="de-DE" sz="1300" b="0" dirty="0" err="1" smtClean="0">
                <a:latin typeface="Tahoma" pitchFamily="34" charset="0"/>
              </a:rPr>
              <a:t>office</a:t>
            </a:r>
            <a:r>
              <a:rPr lang="de-DE" sz="1300" b="0" dirty="0" smtClean="0">
                <a:latin typeface="Tahoma" pitchFamily="34" charset="0"/>
              </a:rPr>
              <a:t> C7A35</a:t>
            </a:r>
            <a:endParaRPr lang="de-DE" sz="1300" b="0" dirty="0">
              <a:latin typeface="Tahoma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de-DE" sz="1300" b="0" dirty="0">
                <a:latin typeface="Tahoma" pitchFamily="34" charset="0"/>
              </a:rPr>
              <a:t>http://</a:t>
            </a:r>
            <a:r>
              <a:rPr lang="de-DE" sz="1300" b="0" dirty="0" smtClean="0">
                <a:latin typeface="Tahoma" pitchFamily="34" charset="0"/>
              </a:rPr>
              <a:t>www.soft-matter.uni-tuebingen.de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de-DE" sz="1300" b="0" dirty="0" smtClean="0">
                <a:latin typeface="Tahoma" pitchFamily="34" charset="0"/>
              </a:rPr>
              <a:t>MON &amp; THU 15-17 in </a:t>
            </a:r>
            <a:r>
              <a:rPr lang="de-DE" sz="1300" b="0" dirty="0" err="1" smtClean="0">
                <a:latin typeface="Tahoma" pitchFamily="34" charset="0"/>
              </a:rPr>
              <a:t>BioIII</a:t>
            </a:r>
            <a:r>
              <a:rPr lang="de-DE" sz="1300" b="0" dirty="0" smtClean="0">
                <a:latin typeface="Tahoma" pitchFamily="34" charset="0"/>
              </a:rPr>
              <a:t> / N10-50</a:t>
            </a:r>
            <a:endParaRPr lang="de-DE" sz="1300" b="0" dirty="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Nano-Science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79512" y="1124744"/>
            <a:ext cx="45191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Note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that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there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are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not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only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i="1" u="sng" dirty="0" err="1" smtClean="0">
                <a:solidFill>
                  <a:srgbClr val="FF0000"/>
                </a:solidFill>
                <a:sym typeface="Wingdings" pitchFamily="2" charset="2"/>
              </a:rPr>
              <a:t>length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scales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, </a:t>
            </a:r>
          </a:p>
          <a:p>
            <a:pPr algn="l"/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but also </a:t>
            </a:r>
            <a:r>
              <a:rPr lang="de-DE" b="0" i="1" u="sng" dirty="0" smtClean="0">
                <a:solidFill>
                  <a:srgbClr val="FF0000"/>
                </a:solidFill>
                <a:sym typeface="Wingdings" pitchFamily="2" charset="2"/>
              </a:rPr>
              <a:t>time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and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i="1" u="sng" dirty="0" err="1" smtClean="0">
                <a:solidFill>
                  <a:srgbClr val="FF0000"/>
                </a:solidFill>
                <a:sym typeface="Wingdings" pitchFamily="2" charset="2"/>
              </a:rPr>
              <a:t>energy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scales</a:t>
            </a:r>
            <a:endParaRPr lang="de-DE" b="0" u="sng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endParaRPr lang="de-DE" sz="1200" b="0" u="sng" dirty="0" smtClean="0">
              <a:solidFill>
                <a:srgbClr val="002060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Nano-Science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pic>
        <p:nvPicPr>
          <p:cNvPr id="535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2391891"/>
            <a:ext cx="6443662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feld 7"/>
          <p:cNvSpPr txBox="1"/>
          <p:nvPr/>
        </p:nvSpPr>
        <p:spPr>
          <a:xfrm>
            <a:off x="179512" y="1124744"/>
            <a:ext cx="45191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Note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that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there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are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not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only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i="1" u="sng" dirty="0" err="1" smtClean="0">
                <a:solidFill>
                  <a:srgbClr val="FF0000"/>
                </a:solidFill>
                <a:sym typeface="Wingdings" pitchFamily="2" charset="2"/>
              </a:rPr>
              <a:t>length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scales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, </a:t>
            </a:r>
          </a:p>
          <a:p>
            <a:pPr algn="l"/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but also </a:t>
            </a:r>
            <a:r>
              <a:rPr lang="de-DE" b="0" i="1" u="sng" dirty="0" smtClean="0">
                <a:solidFill>
                  <a:srgbClr val="FF0000"/>
                </a:solidFill>
                <a:sym typeface="Wingdings" pitchFamily="2" charset="2"/>
              </a:rPr>
              <a:t>time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and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i="1" u="sng" dirty="0" err="1" smtClean="0">
                <a:solidFill>
                  <a:srgbClr val="FF0000"/>
                </a:solidFill>
                <a:sym typeface="Wingdings" pitchFamily="2" charset="2"/>
              </a:rPr>
              <a:t>energy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scales</a:t>
            </a:r>
            <a:endParaRPr lang="de-DE" b="0" u="sng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endParaRPr lang="de-DE" sz="1200" b="0" u="sng" dirty="0" smtClean="0">
              <a:solidFill>
                <a:srgbClr val="002060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Nano-Science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79512" y="1124744"/>
            <a:ext cx="45191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Note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that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there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are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not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only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i="1" u="sng" dirty="0" err="1" smtClean="0">
                <a:solidFill>
                  <a:srgbClr val="FF0000"/>
                </a:solidFill>
                <a:sym typeface="Wingdings" pitchFamily="2" charset="2"/>
              </a:rPr>
              <a:t>length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scales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, </a:t>
            </a:r>
          </a:p>
          <a:p>
            <a:pPr algn="l"/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but also </a:t>
            </a:r>
            <a:r>
              <a:rPr lang="de-DE" b="0" i="1" u="sng" dirty="0" smtClean="0">
                <a:solidFill>
                  <a:srgbClr val="FF0000"/>
                </a:solidFill>
                <a:sym typeface="Wingdings" pitchFamily="2" charset="2"/>
              </a:rPr>
              <a:t>time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and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i="1" u="sng" dirty="0" err="1" smtClean="0">
                <a:solidFill>
                  <a:srgbClr val="FF0000"/>
                </a:solidFill>
                <a:sym typeface="Wingdings" pitchFamily="2" charset="2"/>
              </a:rPr>
              <a:t>energy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scales</a:t>
            </a:r>
            <a:endParaRPr lang="de-DE" b="0" u="sng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endParaRPr lang="de-DE" sz="1200" b="0" u="sng" dirty="0" smtClean="0">
              <a:solidFill>
                <a:srgbClr val="002060"/>
              </a:solidFill>
              <a:sym typeface="Wingdings" pitchFamily="2" charset="2"/>
            </a:endParaRPr>
          </a:p>
        </p:txBody>
      </p:sp>
      <p:pic>
        <p:nvPicPr>
          <p:cNvPr id="536578" name="Picture 2" descr="C:\Users\Frank\Talks\AAA-PicturesMisc\Neutron_Q_Omeg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1363" y="1916832"/>
            <a:ext cx="5121275" cy="3560763"/>
          </a:xfrm>
          <a:prstGeom prst="rect">
            <a:avLst/>
          </a:prstGeom>
          <a:noFill/>
        </p:spPr>
      </p:pic>
      <p:grpSp>
        <p:nvGrpSpPr>
          <p:cNvPr id="16" name="Gruppieren 15"/>
          <p:cNvGrpSpPr/>
          <p:nvPr/>
        </p:nvGrpSpPr>
        <p:grpSpPr>
          <a:xfrm>
            <a:off x="668671" y="5589240"/>
            <a:ext cx="2823209" cy="461665"/>
            <a:chOff x="1788486" y="5762873"/>
            <a:chExt cx="2823209" cy="461665"/>
          </a:xfrm>
        </p:grpSpPr>
        <p:sp>
          <p:nvSpPr>
            <p:cNvPr id="8" name="Textfeld 7"/>
            <p:cNvSpPr txBox="1"/>
            <p:nvPr/>
          </p:nvSpPr>
          <p:spPr>
            <a:xfrm>
              <a:off x="1788486" y="5762873"/>
              <a:ext cx="28232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0" dirty="0" smtClean="0"/>
                <a:t>E = </a:t>
              </a:r>
              <a:r>
                <a:rPr lang="de-DE" sz="2400" b="0" dirty="0" err="1" smtClean="0">
                  <a:latin typeface="Arial" pitchFamily="34" charset="0"/>
                  <a:cs typeface="Arial" pitchFamily="34" charset="0"/>
                </a:rPr>
                <a:t>h</a:t>
              </a:r>
              <a:r>
                <a:rPr lang="de-DE" sz="2400" b="0" dirty="0" err="1" smtClean="0">
                  <a:latin typeface="Symbol" pitchFamily="18" charset="2"/>
                </a:rPr>
                <a:t>w</a:t>
              </a:r>
              <a:r>
                <a:rPr lang="de-DE" sz="2400" b="0" dirty="0" smtClean="0">
                  <a:latin typeface="Symbol" pitchFamily="18" charset="2"/>
                </a:rPr>
                <a:t> </a:t>
              </a:r>
              <a:r>
                <a:rPr lang="de-DE" sz="2400" b="0" dirty="0" smtClean="0">
                  <a:latin typeface="Arial" pitchFamily="34" charset="0"/>
                  <a:cs typeface="Arial" pitchFamily="34" charset="0"/>
                </a:rPr>
                <a:t>= </a:t>
              </a:r>
              <a:r>
                <a:rPr lang="de-DE" sz="2400" b="0" dirty="0" err="1" smtClean="0">
                  <a:latin typeface="Arial" pitchFamily="34" charset="0"/>
                  <a:cs typeface="Arial" pitchFamily="34" charset="0"/>
                </a:rPr>
                <a:t>h</a:t>
              </a:r>
              <a:r>
                <a:rPr lang="de-DE" sz="2400" b="0" dirty="0" err="1" smtClean="0">
                  <a:latin typeface="Symbol" pitchFamily="18" charset="2"/>
                </a:rPr>
                <a:t>n</a:t>
              </a:r>
              <a:r>
                <a:rPr lang="de-DE" sz="2400" b="0" dirty="0" smtClean="0">
                  <a:latin typeface="Symbol" pitchFamily="18" charset="2"/>
                </a:rPr>
                <a:t>    </a:t>
              </a:r>
              <a:r>
                <a:rPr lang="de-DE" sz="2400" b="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</a:t>
              </a:r>
              <a:r>
                <a:rPr lang="de-DE" sz="2400" b="0" dirty="0" smtClean="0">
                  <a:latin typeface="Symbol" pitchFamily="18" charset="2"/>
                </a:rPr>
                <a:t> </a:t>
              </a:r>
              <a:r>
                <a:rPr lang="de-DE" sz="2400" b="0" dirty="0" smtClean="0">
                  <a:latin typeface="Arial" pitchFamily="34" charset="0"/>
                  <a:cs typeface="Arial" pitchFamily="34" charset="0"/>
                </a:rPr>
                <a:t>h/t</a:t>
              </a:r>
              <a:endParaRPr lang="de-DE" sz="2400" b="0" dirty="0"/>
            </a:p>
          </p:txBody>
        </p:sp>
        <p:cxnSp>
          <p:nvCxnSpPr>
            <p:cNvPr id="10" name="Gerade Verbindung 9"/>
            <p:cNvCxnSpPr/>
            <p:nvPr/>
          </p:nvCxnSpPr>
          <p:spPr bwMode="auto">
            <a:xfrm flipV="1">
              <a:off x="2391322" y="5890205"/>
              <a:ext cx="144016" cy="7200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" name="Textfeld 17"/>
          <p:cNvSpPr txBox="1"/>
          <p:nvPr/>
        </p:nvSpPr>
        <p:spPr>
          <a:xfrm>
            <a:off x="1232299" y="6053226"/>
            <a:ext cx="7156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0" dirty="0" smtClean="0"/>
              <a:t>i.e. order </a:t>
            </a:r>
            <a:r>
              <a:rPr lang="de-DE" sz="2000" b="0" dirty="0" err="1" smtClean="0"/>
              <a:t>of</a:t>
            </a:r>
            <a:r>
              <a:rPr lang="de-DE" sz="2000" b="0" dirty="0" smtClean="0"/>
              <a:t> </a:t>
            </a:r>
            <a:r>
              <a:rPr lang="de-DE" sz="2000" b="0" dirty="0" err="1" smtClean="0"/>
              <a:t>magnitude</a:t>
            </a:r>
            <a:r>
              <a:rPr lang="de-DE" sz="2000" b="0" dirty="0" smtClean="0"/>
              <a:t>:   </a:t>
            </a:r>
            <a:r>
              <a:rPr lang="de-DE" sz="2000" b="0" dirty="0" err="1" smtClean="0"/>
              <a:t>energy</a:t>
            </a:r>
            <a:r>
              <a:rPr lang="de-DE" sz="2000" b="0" dirty="0" smtClean="0"/>
              <a:t> 1 </a:t>
            </a:r>
            <a:r>
              <a:rPr lang="de-DE" sz="2000" b="0" dirty="0" err="1" smtClean="0"/>
              <a:t>meV</a:t>
            </a:r>
            <a:r>
              <a:rPr lang="de-DE" sz="2000" b="0" dirty="0" smtClean="0"/>
              <a:t>  </a:t>
            </a:r>
            <a:r>
              <a:rPr lang="de-DE" sz="2000" b="0" dirty="0" smtClean="0">
                <a:sym typeface="Wingdings" pitchFamily="2" charset="2"/>
              </a:rPr>
              <a:t>   time </a:t>
            </a:r>
            <a:r>
              <a:rPr lang="de-DE" sz="2000" b="0" dirty="0" err="1" smtClean="0">
                <a:sym typeface="Wingdings" pitchFamily="2" charset="2"/>
              </a:rPr>
              <a:t>scale</a:t>
            </a:r>
            <a:r>
              <a:rPr lang="de-DE" sz="2000" b="0" dirty="0" smtClean="0">
                <a:sym typeface="Wingdings" pitchFamily="2" charset="2"/>
              </a:rPr>
              <a:t>  ~1 </a:t>
            </a:r>
            <a:r>
              <a:rPr lang="de-DE" sz="2000" b="0" dirty="0" err="1" smtClean="0">
                <a:sym typeface="Wingdings" pitchFamily="2" charset="2"/>
              </a:rPr>
              <a:t>ps</a:t>
            </a:r>
            <a:endParaRPr lang="de-DE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Nano-Science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364784" y="1124744"/>
            <a:ext cx="3711272" cy="2474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de-DE" b="0" u="sng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endParaRPr lang="de-DE" b="0" u="sng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If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you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want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to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understand </a:t>
            </a:r>
            <a:r>
              <a:rPr lang="de-DE" b="0" i="1" u="sng" dirty="0" err="1" smtClean="0">
                <a:solidFill>
                  <a:srgbClr val="FF0000"/>
                </a:solidFill>
                <a:sym typeface="Wingdings" pitchFamily="2" charset="2"/>
              </a:rPr>
              <a:t>function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,</a:t>
            </a:r>
          </a:p>
          <a:p>
            <a:pPr algn="l"/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you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need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to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study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i="1" u="sng" dirty="0" err="1" smtClean="0">
                <a:solidFill>
                  <a:srgbClr val="FF0000"/>
                </a:solidFill>
                <a:sym typeface="Wingdings" pitchFamily="2" charset="2"/>
              </a:rPr>
              <a:t>structure</a:t>
            </a:r>
            <a:endParaRPr lang="de-DE" b="0" u="sng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endParaRPr lang="de-DE" b="0" u="sng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de-DE" sz="1200" b="0" dirty="0" smtClean="0">
                <a:sym typeface="Wingdings" pitchFamily="2" charset="2"/>
              </a:rPr>
              <a:t>(</a:t>
            </a:r>
            <a:r>
              <a:rPr lang="de-DE" sz="1200" b="0" dirty="0" err="1" smtClean="0">
                <a:sym typeface="Wingdings" pitchFamily="2" charset="2"/>
              </a:rPr>
              <a:t>added</a:t>
            </a:r>
            <a:r>
              <a:rPr lang="de-DE" sz="1200" b="0" dirty="0" smtClean="0">
                <a:sym typeface="Wingdings" pitchFamily="2" charset="2"/>
              </a:rPr>
              <a:t> </a:t>
            </a:r>
            <a:r>
              <a:rPr lang="de-DE" sz="1200" b="0" dirty="0" err="1" smtClean="0">
                <a:sym typeface="Wingdings" pitchFamily="2" charset="2"/>
              </a:rPr>
              <a:t>later</a:t>
            </a:r>
            <a:r>
              <a:rPr lang="de-DE" sz="1200" b="0" dirty="0" smtClean="0">
                <a:sym typeface="Wingdings" pitchFamily="2" charset="2"/>
              </a:rPr>
              <a:t> </a:t>
            </a:r>
            <a:r>
              <a:rPr lang="de-DE" sz="1200" b="0" dirty="0" err="1" smtClean="0">
                <a:sym typeface="Wingdings" pitchFamily="2" charset="2"/>
              </a:rPr>
              <a:t>by</a:t>
            </a:r>
            <a:r>
              <a:rPr lang="de-DE" sz="1200" b="0" dirty="0" smtClean="0">
                <a:sym typeface="Wingdings" pitchFamily="2" charset="2"/>
              </a:rPr>
              <a:t> </a:t>
            </a:r>
            <a:r>
              <a:rPr lang="de-DE" sz="1200" b="0" dirty="0" err="1" smtClean="0">
                <a:sym typeface="Wingdings" pitchFamily="2" charset="2"/>
              </a:rPr>
              <a:t>Zewail</a:t>
            </a:r>
            <a:r>
              <a:rPr lang="de-DE" sz="1200" b="0" dirty="0" smtClean="0">
                <a:sym typeface="Wingdings" pitchFamily="2" charset="2"/>
              </a:rPr>
              <a:t> </a:t>
            </a:r>
            <a:r>
              <a:rPr lang="de-DE" sz="1200" b="0" dirty="0" err="1" smtClean="0">
                <a:sym typeface="Wingdings" pitchFamily="2" charset="2"/>
              </a:rPr>
              <a:t>and</a:t>
            </a:r>
            <a:r>
              <a:rPr lang="de-DE" sz="1200" b="0" dirty="0" smtClean="0">
                <a:sym typeface="Wingdings" pitchFamily="2" charset="2"/>
              </a:rPr>
              <a:t> </a:t>
            </a:r>
            <a:r>
              <a:rPr lang="de-DE" sz="1200" b="0" dirty="0" err="1" smtClean="0">
                <a:sym typeface="Wingdings" pitchFamily="2" charset="2"/>
              </a:rPr>
              <a:t>others</a:t>
            </a:r>
            <a:r>
              <a:rPr lang="de-DE" sz="1200" b="0" dirty="0" smtClean="0">
                <a:sym typeface="Wingdings" pitchFamily="2" charset="2"/>
              </a:rPr>
              <a:t>:)</a:t>
            </a:r>
          </a:p>
          <a:p>
            <a:pPr algn="l"/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…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and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i="1" u="sng" dirty="0" err="1" smtClean="0">
                <a:solidFill>
                  <a:srgbClr val="FF0000"/>
                </a:solidFill>
                <a:sym typeface="Wingdings" pitchFamily="2" charset="2"/>
              </a:rPr>
              <a:t>dynamics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.</a:t>
            </a:r>
          </a:p>
          <a:p>
            <a:pPr algn="l"/>
            <a:endParaRPr lang="de-DE" sz="1200" b="0" u="sng" dirty="0" smtClean="0">
              <a:solidFill>
                <a:srgbClr val="002060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Nano-Science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sp>
        <p:nvSpPr>
          <p:cNvPr id="537602" name="Text Box 11"/>
          <p:cNvSpPr txBox="1">
            <a:spLocks noChangeArrowheads="1"/>
          </p:cNvSpPr>
          <p:nvPr/>
        </p:nvSpPr>
        <p:spPr bwMode="auto">
          <a:xfrm>
            <a:off x="7812088" y="2781300"/>
            <a:ext cx="9318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Ahmed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Zewail</a:t>
            </a: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932363" y="4508500"/>
            <a:ext cx="3960812" cy="1609725"/>
            <a:chOff x="2112" y="3306"/>
            <a:chExt cx="2495" cy="1014"/>
          </a:xfrm>
        </p:grpSpPr>
        <p:pic>
          <p:nvPicPr>
            <p:cNvPr id="537604" name="Picture 13" descr="nobe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00" y="3306"/>
              <a:ext cx="1007" cy="1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7605" name="Text Box 14"/>
            <p:cNvSpPr txBox="1">
              <a:spLocks noChangeArrowheads="1"/>
            </p:cNvSpPr>
            <p:nvPr/>
          </p:nvSpPr>
          <p:spPr bwMode="auto">
            <a:xfrm>
              <a:off x="2112" y="3696"/>
              <a:ext cx="16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Nobel Prize 1999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37606" name="Rectangle 15"/>
          <p:cNvSpPr>
            <a:spLocks noChangeArrowheads="1"/>
          </p:cNvSpPr>
          <p:nvPr/>
        </p:nvSpPr>
        <p:spPr bwMode="auto">
          <a:xfrm>
            <a:off x="179388" y="6165850"/>
            <a:ext cx="8724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"</a:t>
            </a:r>
            <a:r>
              <a: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for his studies of the transition states of chemical reactions using femtosecond spectroscopy 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" </a:t>
            </a: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7607" name="Rectangle 16"/>
          <p:cNvSpPr>
            <a:spLocks noChangeArrowheads="1"/>
          </p:cNvSpPr>
          <p:nvPr/>
        </p:nvSpPr>
        <p:spPr bwMode="auto">
          <a:xfrm>
            <a:off x="755650" y="5805488"/>
            <a:ext cx="1370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in Chemistry </a:t>
            </a: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37608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980728"/>
            <a:ext cx="3706593" cy="481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7609" name="Picture 20" descr="Ahmed H. Zewai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088" y="1077863"/>
            <a:ext cx="9525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7610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3800" y="2014711"/>
            <a:ext cx="147637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7611" name="Picture 2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7900" y="1185317"/>
            <a:ext cx="21621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7612" name="Rectangle 23"/>
          <p:cNvSpPr>
            <a:spLocks noChangeArrowheads="1"/>
          </p:cNvSpPr>
          <p:nvPr/>
        </p:nvSpPr>
        <p:spPr bwMode="auto">
          <a:xfrm>
            <a:off x="4716463" y="1053257"/>
            <a:ext cx="2303462" cy="3671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Nano-Science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Why</a:t>
            </a:r>
            <a:r>
              <a:rPr lang="de-DE" sz="2000" b="0" i="1" dirty="0" smtClean="0"/>
              <a:t> do </a:t>
            </a:r>
            <a:r>
              <a:rPr lang="de-DE" sz="2000" b="0" i="1" dirty="0" err="1" smtClean="0"/>
              <a:t>we</a:t>
            </a:r>
            <a:r>
              <a:rPr lang="de-DE" sz="2000" b="0" i="1" dirty="0" smtClean="0"/>
              <a:t> do Nano-Science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sp>
        <p:nvSpPr>
          <p:cNvPr id="8" name="Text Box 269"/>
          <p:cNvSpPr txBox="1">
            <a:spLocks noChangeArrowheads="1"/>
          </p:cNvSpPr>
          <p:nvPr/>
        </p:nvSpPr>
        <p:spPr bwMode="auto">
          <a:xfrm>
            <a:off x="188913" y="2996952"/>
            <a:ext cx="90725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4800" b="0" i="1" dirty="0" err="1" smtClean="0">
                <a:solidFill>
                  <a:srgbClr val="FF0000"/>
                </a:solidFill>
              </a:rPr>
              <a:t>Why</a:t>
            </a:r>
            <a:r>
              <a:rPr lang="de-DE" sz="4800" b="0" i="1" dirty="0" smtClean="0"/>
              <a:t> do </a:t>
            </a:r>
            <a:r>
              <a:rPr lang="de-DE" sz="4800" b="0" i="1" dirty="0" err="1" smtClean="0"/>
              <a:t>we</a:t>
            </a:r>
            <a:r>
              <a:rPr lang="de-DE" sz="4800" b="0" i="1" dirty="0" smtClean="0"/>
              <a:t> do Nano-Science ?</a:t>
            </a:r>
            <a:endParaRPr lang="de-DE" sz="4800" b="0" i="1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Why</a:t>
            </a:r>
            <a:r>
              <a:rPr lang="de-DE" sz="2000" b="0" i="1" dirty="0" smtClean="0"/>
              <a:t> do </a:t>
            </a:r>
            <a:r>
              <a:rPr lang="de-DE" sz="2000" b="0" i="1" dirty="0" err="1" smtClean="0"/>
              <a:t>we</a:t>
            </a:r>
            <a:r>
              <a:rPr lang="de-DE" sz="2000" b="0" i="1" dirty="0" smtClean="0"/>
              <a:t> do Nano-Science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sp>
        <p:nvSpPr>
          <p:cNvPr id="8" name="Text Box 269"/>
          <p:cNvSpPr txBox="1">
            <a:spLocks noChangeArrowheads="1"/>
          </p:cNvSpPr>
          <p:nvPr/>
        </p:nvSpPr>
        <p:spPr bwMode="auto">
          <a:xfrm>
            <a:off x="188913" y="2996952"/>
            <a:ext cx="90725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4800" b="0" i="1" dirty="0" err="1" smtClean="0">
                <a:solidFill>
                  <a:srgbClr val="FF0000"/>
                </a:solidFill>
              </a:rPr>
              <a:t>Why</a:t>
            </a:r>
            <a:r>
              <a:rPr lang="de-DE" sz="4800" b="0" i="1" dirty="0" smtClean="0"/>
              <a:t> do </a:t>
            </a:r>
            <a:r>
              <a:rPr lang="de-DE" sz="4800" b="0" i="1" dirty="0" err="1" smtClean="0"/>
              <a:t>we</a:t>
            </a:r>
            <a:r>
              <a:rPr lang="de-DE" sz="4800" b="0" i="1" dirty="0" smtClean="0"/>
              <a:t> do Nano-Science ?</a:t>
            </a:r>
            <a:endParaRPr lang="de-DE" sz="4800" b="0" i="1" dirty="0" smtClean="0">
              <a:solidFill>
                <a:schemeClr val="tx2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103317" y="3962439"/>
            <a:ext cx="4314001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3600" b="0" u="sng" dirty="0" smtClean="0">
                <a:solidFill>
                  <a:srgbClr val="002060"/>
                </a:solidFill>
                <a:sym typeface="Wingdings" pitchFamily="2" charset="2"/>
              </a:rPr>
              <a:t>Fundamental </a:t>
            </a:r>
            <a:r>
              <a:rPr lang="de-DE" sz="3600" b="0" u="sng" dirty="0" err="1" smtClean="0">
                <a:solidFill>
                  <a:srgbClr val="002060"/>
                </a:solidFill>
                <a:sym typeface="Wingdings" pitchFamily="2" charset="2"/>
              </a:rPr>
              <a:t>issues</a:t>
            </a:r>
            <a:endParaRPr lang="de-DE" sz="1600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195736" y="4682519"/>
            <a:ext cx="3596049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3600" b="0" u="sng" dirty="0" smtClean="0">
                <a:solidFill>
                  <a:srgbClr val="002060"/>
                </a:solidFill>
                <a:sym typeface="Wingdings" pitchFamily="2" charset="2"/>
              </a:rPr>
              <a:t>&amp;     </a:t>
            </a:r>
            <a:r>
              <a:rPr lang="de-DE" sz="3600" b="0" u="sng" dirty="0" err="1" smtClean="0">
                <a:solidFill>
                  <a:srgbClr val="002060"/>
                </a:solidFill>
                <a:sym typeface="Wingdings" pitchFamily="2" charset="2"/>
              </a:rPr>
              <a:t>Applications</a:t>
            </a:r>
            <a:endParaRPr lang="de-DE" sz="1600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Why</a:t>
            </a:r>
            <a:r>
              <a:rPr lang="de-DE" sz="2000" b="0" i="1" dirty="0" smtClean="0"/>
              <a:t> do </a:t>
            </a:r>
            <a:r>
              <a:rPr lang="de-DE" sz="2000" b="0" i="1" dirty="0" err="1" smtClean="0"/>
              <a:t>we</a:t>
            </a:r>
            <a:r>
              <a:rPr lang="de-DE" sz="2000" b="0" i="1" dirty="0" smtClean="0"/>
              <a:t> do Nano-Science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83568" y="1124744"/>
            <a:ext cx="4314001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3600" b="0" u="sng" dirty="0" smtClean="0">
                <a:solidFill>
                  <a:srgbClr val="002060"/>
                </a:solidFill>
                <a:sym typeface="Wingdings" pitchFamily="2" charset="2"/>
              </a:rPr>
              <a:t>Fundamental </a:t>
            </a:r>
            <a:r>
              <a:rPr lang="de-DE" sz="3600" b="0" u="sng" dirty="0" err="1" smtClean="0">
                <a:solidFill>
                  <a:srgbClr val="002060"/>
                </a:solidFill>
                <a:sym typeface="Wingdings" pitchFamily="2" charset="2"/>
              </a:rPr>
              <a:t>issues</a:t>
            </a:r>
            <a:endParaRPr lang="de-DE" sz="1600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424345" y="1513346"/>
            <a:ext cx="7630615" cy="56877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de-DE" b="0" u="sng" dirty="0" smtClean="0">
              <a:solidFill>
                <a:srgbClr val="002060"/>
              </a:solidFill>
              <a:sym typeface="Wingdings" pitchFamily="2" charset="2"/>
            </a:endParaRPr>
          </a:p>
          <a:p>
            <a:pPr marL="342900" indent="-342900" algn="l">
              <a:buAutoNum type="arabicPeriod"/>
            </a:pP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How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do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things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work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on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the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microscopic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level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?</a:t>
            </a:r>
          </a:p>
          <a:p>
            <a:pPr marL="342900" indent="-342900"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	 in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solids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? (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e.g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, Do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we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understand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crystallisation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of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proteins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?)</a:t>
            </a:r>
          </a:p>
          <a:p>
            <a:pPr marL="342900" indent="-342900"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	 in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chemistry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?</a:t>
            </a:r>
          </a:p>
          <a:p>
            <a:pPr marL="342900" indent="-342900"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	 in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biology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? (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from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Hamiltonians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to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Life ?)</a:t>
            </a:r>
          </a:p>
          <a:p>
            <a:pPr marL="342900" indent="-342900" algn="l">
              <a:buAutoNum type="arabicPeriod" startAt="2"/>
            </a:pP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Small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is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different ? …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new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effects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?</a:t>
            </a:r>
          </a:p>
          <a:p>
            <a:pPr marL="342900" indent="-342900"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	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magnetic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recording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(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perpendicular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magnetisation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)</a:t>
            </a:r>
          </a:p>
          <a:p>
            <a:pPr marL="342900" indent="-342900"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	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giant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magneto-resistance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(GMR)</a:t>
            </a:r>
          </a:p>
          <a:p>
            <a:pPr marL="342900" indent="-342900"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	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Mermin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-Wagner-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theorem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(“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magnetism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breaks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down in pure 2D“)</a:t>
            </a:r>
          </a:p>
          <a:p>
            <a:pPr marL="342900" indent="-342900"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	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melting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point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changes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for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small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particles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compared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to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bulk</a:t>
            </a:r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marL="342900" indent="-342900"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	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limits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of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microelectronics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?</a:t>
            </a:r>
          </a:p>
          <a:p>
            <a:pPr marL="342900" indent="-342900" algn="l">
              <a:buAutoNum type="arabicPeriod" startAt="3"/>
            </a:pP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Small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is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different ? …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new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material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properties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?</a:t>
            </a:r>
          </a:p>
          <a:p>
            <a:pPr marL="342900" indent="-342900"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	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colour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effects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of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nano-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particles</a:t>
            </a:r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marL="342900" indent="-342900"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	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quantum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transport</a:t>
            </a:r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marL="342900" indent="-342900"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	 …</a:t>
            </a:r>
          </a:p>
          <a:p>
            <a:pPr algn="l"/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Why</a:t>
            </a:r>
            <a:r>
              <a:rPr lang="de-DE" sz="2000" b="0" i="1" dirty="0" smtClean="0"/>
              <a:t> do </a:t>
            </a:r>
            <a:r>
              <a:rPr lang="de-DE" sz="2000" b="0" i="1" dirty="0" err="1" smtClean="0"/>
              <a:t>we</a:t>
            </a:r>
            <a:r>
              <a:rPr lang="de-DE" sz="2000" b="0" i="1" dirty="0" smtClean="0"/>
              <a:t> do Nano-Science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043608" y="1196752"/>
            <a:ext cx="2672526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3600" b="0" u="sng" dirty="0" err="1" smtClean="0">
                <a:solidFill>
                  <a:srgbClr val="002060"/>
                </a:solidFill>
                <a:sym typeface="Wingdings" pitchFamily="2" charset="2"/>
              </a:rPr>
              <a:t>Applications</a:t>
            </a:r>
            <a:endParaRPr lang="de-DE" sz="1600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763688" y="1556792"/>
            <a:ext cx="5899372" cy="5022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de-DE" b="0" u="sng" dirty="0" smtClean="0">
              <a:solidFill>
                <a:srgbClr val="002060"/>
              </a:solidFill>
              <a:sym typeface="Wingdings" pitchFamily="2" charset="2"/>
            </a:endParaRPr>
          </a:p>
          <a:p>
            <a:pPr marL="342900" indent="-342900" algn="l">
              <a:buAutoNum type="arabicPeriod"/>
            </a:pP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New material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properties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, e.g.</a:t>
            </a:r>
          </a:p>
          <a:p>
            <a:pPr marL="342900" indent="-342900"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	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small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is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different</a:t>
            </a:r>
          </a:p>
          <a:p>
            <a:pPr marL="342900" indent="-342900"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	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new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structures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(e.g., open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frameworks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)</a:t>
            </a:r>
          </a:p>
          <a:p>
            <a:pPr marL="342900" indent="-342900" algn="l">
              <a:buAutoNum type="arabicPeriod" startAt="2"/>
            </a:pP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New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effects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, e.g.</a:t>
            </a:r>
          </a:p>
          <a:p>
            <a:pPr marL="342900" indent="-342900"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	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magnetic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recording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(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perpendicular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magnetisation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)</a:t>
            </a:r>
          </a:p>
          <a:p>
            <a:pPr marL="342900" indent="-342900"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	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giant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magneto-resistance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(GMR)</a:t>
            </a:r>
          </a:p>
          <a:p>
            <a:pPr marL="342900" indent="-342900"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	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colour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effects</a:t>
            </a:r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marL="342900" indent="-342900" algn="l">
              <a:buAutoNum type="arabicPeriod" startAt="3"/>
            </a:pP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New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sensing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applications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, e.g.</a:t>
            </a:r>
          </a:p>
          <a:p>
            <a:pPr marL="342900" indent="-342900"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	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various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microscopy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techniques</a:t>
            </a:r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marL="342900" indent="-342900"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	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field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enhancement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near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nanoparticles</a:t>
            </a:r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marL="342900" indent="-342900"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	    (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see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section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on nano-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science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and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biology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)</a:t>
            </a:r>
          </a:p>
          <a:p>
            <a:pPr marL="342900" indent="-342900"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4.  …</a:t>
            </a:r>
          </a:p>
          <a:p>
            <a:pPr algn="l"/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78"/>
          <p:cNvSpPr txBox="1">
            <a:spLocks noChangeArrowheads="1"/>
          </p:cNvSpPr>
          <p:nvPr/>
        </p:nvSpPr>
        <p:spPr bwMode="auto">
          <a:xfrm>
            <a:off x="250825" y="908050"/>
            <a:ext cx="86868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0"/>
              </a:spcBef>
            </a:pPr>
            <a:r>
              <a:rPr lang="de-DE" sz="1300" b="0" dirty="0" smtClean="0">
                <a:latin typeface="Tahoma" pitchFamily="34" charset="0"/>
              </a:rPr>
              <a:t>Prof. Dr. Frank Schreiber (Studiendekan)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de-DE" sz="1300" b="0" dirty="0" smtClean="0">
                <a:latin typeface="Tahoma" pitchFamily="34" charset="0"/>
              </a:rPr>
              <a:t>frank.schreiber@uni-tuebingen.de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de-DE" sz="1300" b="0" dirty="0" smtClean="0">
                <a:latin typeface="Tahoma" pitchFamily="34" charset="0"/>
              </a:rPr>
              <a:t>Tel.78663, </a:t>
            </a:r>
            <a:r>
              <a:rPr lang="de-DE" sz="1300" b="0" dirty="0" err="1" smtClean="0">
                <a:latin typeface="Tahoma" pitchFamily="34" charset="0"/>
              </a:rPr>
              <a:t>office</a:t>
            </a:r>
            <a:r>
              <a:rPr lang="de-DE" sz="1300" b="0" dirty="0" smtClean="0">
                <a:latin typeface="Tahoma" pitchFamily="34" charset="0"/>
              </a:rPr>
              <a:t> C7A35</a:t>
            </a:r>
            <a:endParaRPr lang="de-DE" sz="1300" b="0" dirty="0">
              <a:latin typeface="Tahoma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de-DE" sz="1300" b="0" dirty="0">
                <a:latin typeface="Tahoma" pitchFamily="34" charset="0"/>
              </a:rPr>
              <a:t>http://www.soft-matter.uni-tuebingen.de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56354"/>
            <a:ext cx="1080120" cy="169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20888"/>
            <a:ext cx="1224136" cy="1689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0664" y="943451"/>
            <a:ext cx="675832" cy="938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5940152" y="4160113"/>
            <a:ext cx="2171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 smtClean="0"/>
              <a:t>Prof. Dr. Reiner </a:t>
            </a:r>
            <a:r>
              <a:rPr lang="de-DE" sz="1200" b="0" dirty="0" err="1" smtClean="0"/>
              <a:t>Anwander</a:t>
            </a:r>
            <a:endParaRPr lang="de-DE" sz="1200" b="0" dirty="0" smtClean="0"/>
          </a:p>
        </p:txBody>
      </p:sp>
      <p:sp>
        <p:nvSpPr>
          <p:cNvPr id="12" name="Textfeld 11"/>
          <p:cNvSpPr txBox="1"/>
          <p:nvPr/>
        </p:nvSpPr>
        <p:spPr>
          <a:xfrm>
            <a:off x="755576" y="4149080"/>
            <a:ext cx="2171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b="0" dirty="0" smtClean="0"/>
              <a:t>Prof. Dr. Klaus Harter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11"/>
          <a:stretch/>
        </p:blipFill>
        <p:spPr>
          <a:xfrm>
            <a:off x="1025752" y="4560116"/>
            <a:ext cx="1169984" cy="1677196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107504" y="6237312"/>
            <a:ext cx="3672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b="0" dirty="0" smtClean="0"/>
              <a:t>Dr. </a:t>
            </a:r>
            <a:r>
              <a:rPr lang="de-DE" sz="1200" b="0" dirty="0" err="1" smtClean="0"/>
              <a:t>Üner</a:t>
            </a:r>
            <a:r>
              <a:rPr lang="de-DE" sz="1200" b="0" dirty="0" smtClean="0"/>
              <a:t> </a:t>
            </a:r>
            <a:r>
              <a:rPr lang="de-DE" sz="1200" b="0" dirty="0" err="1" smtClean="0"/>
              <a:t>Kolukisaoglu</a:t>
            </a:r>
            <a:r>
              <a:rPr lang="de-DE" sz="1200" b="0" dirty="0" smtClean="0"/>
              <a:t> (Studienkoordination)</a:t>
            </a:r>
            <a:endParaRPr lang="de-DE" sz="1200" b="0" dirty="0"/>
          </a:p>
        </p:txBody>
      </p:sp>
      <p:pic>
        <p:nvPicPr>
          <p:cNvPr id="30617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4550948"/>
            <a:ext cx="1224136" cy="168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feld 15"/>
          <p:cNvSpPr txBox="1"/>
          <p:nvPr/>
        </p:nvSpPr>
        <p:spPr>
          <a:xfrm>
            <a:off x="6000701" y="6237312"/>
            <a:ext cx="2171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 smtClean="0"/>
              <a:t>Dr. </a:t>
            </a:r>
            <a:r>
              <a:rPr lang="de-DE" sz="1200" b="0" dirty="0" err="1" smtClean="0"/>
              <a:t>Yucang</a:t>
            </a:r>
            <a:r>
              <a:rPr lang="de-DE" sz="1200" b="0" dirty="0" smtClean="0"/>
              <a:t> Liang</a:t>
            </a:r>
          </a:p>
        </p:txBody>
      </p:sp>
      <p:pic>
        <p:nvPicPr>
          <p:cNvPr id="30617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31054" y="4533123"/>
            <a:ext cx="1224136" cy="1632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9" cstate="print"/>
          <a:srcRect l="30820" t="6047" r="29198" b="39307"/>
          <a:stretch>
            <a:fillRect/>
          </a:stretch>
        </p:blipFill>
        <p:spPr bwMode="auto">
          <a:xfrm>
            <a:off x="3779912" y="2420888"/>
            <a:ext cx="1152128" cy="1689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269"/>
          <p:cNvSpPr txBox="1">
            <a:spLocks noChangeArrowheads="1"/>
          </p:cNvSpPr>
          <p:nvPr/>
        </p:nvSpPr>
        <p:spPr bwMode="auto">
          <a:xfrm>
            <a:off x="611560" y="1844824"/>
            <a:ext cx="19077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Biology</a:t>
            </a:r>
            <a:endParaRPr lang="de-DE" sz="2000" dirty="0">
              <a:solidFill>
                <a:schemeClr val="tx2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768453" y="4149080"/>
            <a:ext cx="2171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b="0" dirty="0" smtClean="0"/>
              <a:t>Dr. </a:t>
            </a:r>
            <a:r>
              <a:rPr lang="de-DE" sz="1200" b="0" dirty="0" err="1" smtClean="0"/>
              <a:t>Fajun</a:t>
            </a:r>
            <a:r>
              <a:rPr lang="de-DE" sz="1200" b="0" dirty="0" smtClean="0"/>
              <a:t> Zhang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552429" y="6236770"/>
            <a:ext cx="2171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b="0" dirty="0" smtClean="0"/>
              <a:t>Dr. Monika Fleischer</a:t>
            </a:r>
          </a:p>
        </p:txBody>
      </p:sp>
      <p:sp>
        <p:nvSpPr>
          <p:cNvPr id="22" name="Text Box 269"/>
          <p:cNvSpPr txBox="1">
            <a:spLocks noChangeArrowheads="1"/>
          </p:cNvSpPr>
          <p:nvPr/>
        </p:nvSpPr>
        <p:spPr bwMode="auto">
          <a:xfrm>
            <a:off x="3384376" y="1844824"/>
            <a:ext cx="19077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Physics</a:t>
            </a:r>
            <a:endParaRPr lang="de-DE" sz="2000" dirty="0">
              <a:solidFill>
                <a:schemeClr val="tx2"/>
              </a:solidFill>
            </a:endParaRPr>
          </a:p>
        </p:txBody>
      </p:sp>
      <p:sp>
        <p:nvSpPr>
          <p:cNvPr id="23" name="Text Box 269"/>
          <p:cNvSpPr txBox="1">
            <a:spLocks noChangeArrowheads="1"/>
          </p:cNvSpPr>
          <p:nvPr/>
        </p:nvSpPr>
        <p:spPr bwMode="auto">
          <a:xfrm>
            <a:off x="6048672" y="1844824"/>
            <a:ext cx="19077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000" dirty="0" smtClean="0">
                <a:solidFill>
                  <a:schemeClr val="tx2"/>
                </a:solidFill>
              </a:rPr>
              <a:t>Chemistry</a:t>
            </a:r>
            <a:endParaRPr lang="de-DE" sz="2000" dirty="0">
              <a:solidFill>
                <a:schemeClr val="tx2"/>
              </a:solidFill>
            </a:endParaRPr>
          </a:p>
        </p:txBody>
      </p:sp>
      <p:sp>
        <p:nvSpPr>
          <p:cNvPr id="24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smtClean="0">
                <a:solidFill>
                  <a:srgbClr val="FF0000"/>
                </a:solidFill>
              </a:rPr>
              <a:t>Who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are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we</a:t>
            </a:r>
            <a:r>
              <a:rPr lang="de-DE" sz="2000" b="0" i="1" dirty="0" smtClean="0"/>
              <a:t>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Why</a:t>
            </a:r>
            <a:r>
              <a:rPr lang="de-DE" sz="2000" b="0" i="1" dirty="0" smtClean="0"/>
              <a:t> do </a:t>
            </a:r>
            <a:r>
              <a:rPr lang="de-DE" sz="2000" b="0" i="1" dirty="0" err="1" smtClean="0"/>
              <a:t>we</a:t>
            </a:r>
            <a:r>
              <a:rPr lang="de-DE" sz="2000" b="0" i="1" dirty="0" smtClean="0"/>
              <a:t> do Nano-Science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83568" y="1268760"/>
            <a:ext cx="514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Example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: Making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Organic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Photovoltaics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Devices</a:t>
            </a:r>
          </a:p>
        </p:txBody>
      </p:sp>
      <p:pic>
        <p:nvPicPr>
          <p:cNvPr id="8" name="Picture 2" descr="C:\Users\Frank\Publish\SchreiberOrgOrgHeterostructuresMiniReview\Version2011-09-22-as-submitted\devi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988840"/>
            <a:ext cx="4464496" cy="2815991"/>
          </a:xfrm>
          <a:prstGeom prst="rect">
            <a:avLst/>
          </a:prstGeom>
          <a:noFill/>
        </p:spPr>
      </p:pic>
      <p:cxnSp>
        <p:nvCxnSpPr>
          <p:cNvPr id="9" name="Gerade Verbindung mit Pfeil 8"/>
          <p:cNvCxnSpPr/>
          <p:nvPr/>
        </p:nvCxnSpPr>
        <p:spPr bwMode="auto">
          <a:xfrm>
            <a:off x="2123728" y="4228767"/>
            <a:ext cx="576064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Gerade Verbindung mit Pfeil 9"/>
          <p:cNvCxnSpPr/>
          <p:nvPr/>
        </p:nvCxnSpPr>
        <p:spPr bwMode="auto">
          <a:xfrm>
            <a:off x="2123728" y="3868727"/>
            <a:ext cx="576064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Gerade Verbindung mit Pfeil 10"/>
          <p:cNvCxnSpPr/>
          <p:nvPr/>
        </p:nvCxnSpPr>
        <p:spPr bwMode="auto">
          <a:xfrm>
            <a:off x="2123728" y="2788607"/>
            <a:ext cx="576064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Gerade Verbindung mit Pfeil 11"/>
          <p:cNvCxnSpPr/>
          <p:nvPr/>
        </p:nvCxnSpPr>
        <p:spPr bwMode="auto">
          <a:xfrm>
            <a:off x="2123728" y="2391284"/>
            <a:ext cx="576064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Gerade Verbindung mit Pfeil 12"/>
          <p:cNvCxnSpPr/>
          <p:nvPr/>
        </p:nvCxnSpPr>
        <p:spPr bwMode="auto">
          <a:xfrm>
            <a:off x="1907704" y="3545970"/>
            <a:ext cx="576064" cy="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1"/>
              <a:tileRect/>
            </a:gradFill>
            <a:prstDash val="solid"/>
            <a:round/>
            <a:headEnd type="none" w="lg" len="lg"/>
            <a:tailEnd type="arrow" w="lg" len="lg"/>
          </a:ln>
          <a:effectLst/>
        </p:spPr>
      </p:cxnSp>
      <p:cxnSp>
        <p:nvCxnSpPr>
          <p:cNvPr id="14" name="Gerade Verbindung mit Pfeil 13"/>
          <p:cNvCxnSpPr/>
          <p:nvPr/>
        </p:nvCxnSpPr>
        <p:spPr bwMode="auto">
          <a:xfrm>
            <a:off x="1691680" y="3148647"/>
            <a:ext cx="576064" cy="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7030A0"/>
            </a:solidFill>
            <a:prstDash val="solid"/>
            <a:round/>
            <a:headEnd type="none" w="lg" len="lg"/>
            <a:tailEnd type="arrow" w="lg" len="lg"/>
          </a:ln>
          <a:effectLst/>
        </p:spPr>
      </p:cxnSp>
      <p:sp>
        <p:nvSpPr>
          <p:cNvPr id="15" name="Textfeld 14"/>
          <p:cNvSpPr txBox="1"/>
          <p:nvPr/>
        </p:nvSpPr>
        <p:spPr>
          <a:xfrm>
            <a:off x="1091201" y="4084751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0" dirty="0" err="1" smtClean="0">
                <a:solidFill>
                  <a:srgbClr val="FF0000"/>
                </a:solidFill>
              </a:rPr>
              <a:t>interfaces</a:t>
            </a:r>
            <a:endParaRPr lang="de-DE" sz="1400" b="0" dirty="0">
              <a:solidFill>
                <a:srgbClr val="FF000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43100" y="3364671"/>
            <a:ext cx="1436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0" dirty="0" err="1" smtClean="0">
                <a:solidFill>
                  <a:srgbClr val="00B0F0"/>
                </a:solidFill>
              </a:rPr>
              <a:t>heterostructure</a:t>
            </a:r>
            <a:endParaRPr lang="de-DE" sz="1400" b="0" dirty="0">
              <a:solidFill>
                <a:srgbClr val="00B0F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67544" y="2955773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0" dirty="0" err="1" smtClean="0">
                <a:solidFill>
                  <a:srgbClr val="7030A0"/>
                </a:solidFill>
              </a:rPr>
              <a:t>nanoparticles</a:t>
            </a:r>
            <a:endParaRPr lang="de-DE" sz="1400" b="0" dirty="0">
              <a:solidFill>
                <a:srgbClr val="7030A0"/>
              </a:solidFill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3203848" y="3004631"/>
            <a:ext cx="144016" cy="144016"/>
          </a:xfrm>
          <a:prstGeom prst="ellipse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065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  <a:tab pos="2400300" algn="l"/>
                <a:tab pos="3378200" algn="l"/>
              </a:tabLst>
            </a:pPr>
            <a:endParaRPr kumimoji="0" lang="de-DE" sz="18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charset="0"/>
            </a:endParaRPr>
          </a:p>
        </p:txBody>
      </p:sp>
      <p:sp>
        <p:nvSpPr>
          <p:cNvPr id="19" name="Ellipse 18"/>
          <p:cNvSpPr/>
          <p:nvPr/>
        </p:nvSpPr>
        <p:spPr bwMode="auto">
          <a:xfrm>
            <a:off x="3563888" y="2932623"/>
            <a:ext cx="144016" cy="144016"/>
          </a:xfrm>
          <a:prstGeom prst="ellipse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065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  <a:tab pos="2400300" algn="l"/>
                <a:tab pos="3378200" algn="l"/>
              </a:tabLst>
            </a:pPr>
            <a:endParaRPr kumimoji="0" lang="de-DE" sz="18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charset="0"/>
            </a:endParaRPr>
          </a:p>
        </p:txBody>
      </p:sp>
      <p:sp>
        <p:nvSpPr>
          <p:cNvPr id="20" name="Ellipse 19"/>
          <p:cNvSpPr/>
          <p:nvPr/>
        </p:nvSpPr>
        <p:spPr bwMode="auto">
          <a:xfrm>
            <a:off x="4067944" y="3004631"/>
            <a:ext cx="144016" cy="144016"/>
          </a:xfrm>
          <a:prstGeom prst="ellipse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065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  <a:tab pos="2400300" algn="l"/>
                <a:tab pos="3378200" algn="l"/>
              </a:tabLst>
            </a:pPr>
            <a:endParaRPr kumimoji="0" lang="de-DE" sz="18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charset="0"/>
            </a:endParaRPr>
          </a:p>
        </p:txBody>
      </p:sp>
      <p:sp>
        <p:nvSpPr>
          <p:cNvPr id="21" name="Ellipse 20"/>
          <p:cNvSpPr/>
          <p:nvPr/>
        </p:nvSpPr>
        <p:spPr bwMode="auto">
          <a:xfrm>
            <a:off x="4427984" y="2932623"/>
            <a:ext cx="144016" cy="144016"/>
          </a:xfrm>
          <a:prstGeom prst="ellipse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065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  <a:tab pos="2400300" algn="l"/>
                <a:tab pos="3378200" algn="l"/>
              </a:tabLst>
            </a:pPr>
            <a:endParaRPr kumimoji="0" lang="de-DE" sz="18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charset="0"/>
            </a:endParaRPr>
          </a:p>
        </p:txBody>
      </p:sp>
      <p:sp>
        <p:nvSpPr>
          <p:cNvPr id="22" name="Ellipse 21"/>
          <p:cNvSpPr/>
          <p:nvPr/>
        </p:nvSpPr>
        <p:spPr bwMode="auto">
          <a:xfrm>
            <a:off x="4932040" y="3004631"/>
            <a:ext cx="144016" cy="144016"/>
          </a:xfrm>
          <a:prstGeom prst="ellipse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065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  <a:tab pos="2400300" algn="l"/>
                <a:tab pos="3378200" algn="l"/>
              </a:tabLst>
            </a:pPr>
            <a:endParaRPr kumimoji="0" lang="de-DE" sz="18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charset="0"/>
            </a:endParaRPr>
          </a:p>
        </p:txBody>
      </p:sp>
      <p:sp>
        <p:nvSpPr>
          <p:cNvPr id="23" name="Ellipse 22"/>
          <p:cNvSpPr/>
          <p:nvPr/>
        </p:nvSpPr>
        <p:spPr bwMode="auto">
          <a:xfrm>
            <a:off x="5508104" y="2932623"/>
            <a:ext cx="144016" cy="144016"/>
          </a:xfrm>
          <a:prstGeom prst="ellipse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065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  <a:tab pos="2400300" algn="l"/>
                <a:tab pos="3378200" algn="l"/>
              </a:tabLst>
            </a:pPr>
            <a:endParaRPr kumimoji="0" lang="de-DE" sz="18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charset="0"/>
            </a:endParaRPr>
          </a:p>
        </p:txBody>
      </p:sp>
      <p:sp>
        <p:nvSpPr>
          <p:cNvPr id="24" name="Ellipse 23"/>
          <p:cNvSpPr/>
          <p:nvPr/>
        </p:nvSpPr>
        <p:spPr bwMode="auto">
          <a:xfrm>
            <a:off x="5940152" y="3076639"/>
            <a:ext cx="144016" cy="144016"/>
          </a:xfrm>
          <a:prstGeom prst="ellipse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065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  <a:tab pos="2400300" algn="l"/>
                <a:tab pos="3378200" algn="l"/>
              </a:tabLst>
            </a:pPr>
            <a:endParaRPr kumimoji="0" lang="de-DE" sz="18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2627784" y="4948847"/>
            <a:ext cx="4523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 </a:t>
            </a:r>
            <a:r>
              <a:rPr lang="de-DE" b="0" dirty="0" err="1" smtClean="0">
                <a:solidFill>
                  <a:srgbClr val="002060"/>
                </a:solidFill>
              </a:rPr>
              <a:t>This</a:t>
            </a:r>
            <a:r>
              <a:rPr lang="de-DE" b="0" dirty="0" smtClean="0">
                <a:solidFill>
                  <a:srgbClr val="002060"/>
                </a:solidFill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</a:rPr>
              <a:t>is</a:t>
            </a:r>
            <a:r>
              <a:rPr lang="de-DE" b="0" dirty="0" smtClean="0">
                <a:solidFill>
                  <a:srgbClr val="002060"/>
                </a:solidFill>
              </a:rPr>
              <a:t> a </a:t>
            </a:r>
            <a:r>
              <a:rPr lang="de-DE" b="0" i="1" dirty="0" err="1" smtClean="0">
                <a:solidFill>
                  <a:srgbClr val="002060"/>
                </a:solidFill>
              </a:rPr>
              <a:t>very</a:t>
            </a:r>
            <a:r>
              <a:rPr lang="de-DE" b="0" dirty="0" smtClean="0">
                <a:solidFill>
                  <a:srgbClr val="002060"/>
                </a:solidFill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</a:rPr>
              <a:t>complicated</a:t>
            </a:r>
            <a:r>
              <a:rPr lang="de-DE" b="0" dirty="0" smtClean="0">
                <a:solidFill>
                  <a:srgbClr val="002060"/>
                </a:solidFill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</a:rPr>
              <a:t>architecture</a:t>
            </a:r>
            <a:r>
              <a:rPr lang="de-DE" b="0" dirty="0" smtClean="0">
                <a:solidFill>
                  <a:srgbClr val="002060"/>
                </a:solidFill>
              </a:rPr>
              <a:t> !</a:t>
            </a:r>
            <a:endParaRPr lang="de-DE" b="0" dirty="0">
              <a:solidFill>
                <a:srgbClr val="002060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2823622" y="5308887"/>
            <a:ext cx="6164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0" dirty="0" smtClean="0">
                <a:solidFill>
                  <a:srgbClr val="00B0F0"/>
                </a:solidFill>
                <a:sym typeface="Wingdings" pitchFamily="2" charset="2"/>
              </a:rPr>
              <a:t> </a:t>
            </a:r>
            <a:r>
              <a:rPr lang="de-DE" b="0" dirty="0" err="1" smtClean="0">
                <a:solidFill>
                  <a:srgbClr val="00B0F0"/>
                </a:solidFill>
                <a:sym typeface="Wingdings" pitchFamily="2" charset="2"/>
              </a:rPr>
              <a:t>There</a:t>
            </a:r>
            <a:r>
              <a:rPr lang="de-DE" b="0" dirty="0" smtClean="0">
                <a:solidFill>
                  <a:srgbClr val="00B0F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B0F0"/>
                </a:solidFill>
                <a:sym typeface="Wingdings" pitchFamily="2" charset="2"/>
              </a:rPr>
              <a:t>is</a:t>
            </a:r>
            <a:r>
              <a:rPr lang="de-DE" b="0" dirty="0" smtClean="0">
                <a:solidFill>
                  <a:srgbClr val="00B0F0"/>
                </a:solidFill>
                <a:sym typeface="Wingdings" pitchFamily="2" charset="2"/>
              </a:rPr>
              <a:t> lots </a:t>
            </a:r>
            <a:r>
              <a:rPr lang="de-DE" b="0" dirty="0" err="1" smtClean="0">
                <a:solidFill>
                  <a:srgbClr val="00B0F0"/>
                </a:solidFill>
                <a:sym typeface="Wingdings" pitchFamily="2" charset="2"/>
              </a:rPr>
              <a:t>of</a:t>
            </a:r>
            <a:r>
              <a:rPr lang="de-DE" b="0" dirty="0" smtClean="0">
                <a:solidFill>
                  <a:srgbClr val="00B0F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B0F0"/>
                </a:solidFill>
                <a:sym typeface="Wingdings" pitchFamily="2" charset="2"/>
              </a:rPr>
              <a:t>work</a:t>
            </a:r>
            <a:r>
              <a:rPr lang="de-DE" b="0" dirty="0" smtClean="0">
                <a:solidFill>
                  <a:srgbClr val="00B0F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B0F0"/>
                </a:solidFill>
                <a:sym typeface="Wingdings" pitchFamily="2" charset="2"/>
              </a:rPr>
              <a:t>for</a:t>
            </a:r>
            <a:r>
              <a:rPr lang="de-DE" b="0" dirty="0" smtClean="0">
                <a:solidFill>
                  <a:srgbClr val="00B0F0"/>
                </a:solidFill>
                <a:sym typeface="Wingdings" pitchFamily="2" charset="2"/>
              </a:rPr>
              <a:t> nano-</a:t>
            </a:r>
            <a:r>
              <a:rPr lang="de-DE" b="0" dirty="0" err="1" smtClean="0">
                <a:solidFill>
                  <a:srgbClr val="00B0F0"/>
                </a:solidFill>
                <a:sym typeface="Wingdings" pitchFamily="2" charset="2"/>
              </a:rPr>
              <a:t>scientists</a:t>
            </a:r>
            <a:r>
              <a:rPr lang="de-DE" b="0" dirty="0" smtClean="0">
                <a:solidFill>
                  <a:srgbClr val="00B0F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B0F0"/>
                </a:solidFill>
                <a:sym typeface="Wingdings" pitchFamily="2" charset="2"/>
              </a:rPr>
              <a:t>to</a:t>
            </a:r>
            <a:r>
              <a:rPr lang="de-DE" b="0" dirty="0" smtClean="0">
                <a:solidFill>
                  <a:srgbClr val="00B0F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B0F0"/>
                </a:solidFill>
                <a:sym typeface="Wingdings" pitchFamily="2" charset="2"/>
              </a:rPr>
              <a:t>improve</a:t>
            </a:r>
            <a:r>
              <a:rPr lang="de-DE" b="0" dirty="0" smtClean="0">
                <a:solidFill>
                  <a:srgbClr val="00B0F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B0F0"/>
                </a:solidFill>
                <a:sym typeface="Wingdings" pitchFamily="2" charset="2"/>
              </a:rPr>
              <a:t>this</a:t>
            </a:r>
            <a:r>
              <a:rPr lang="de-DE" b="0" dirty="0" smtClean="0">
                <a:solidFill>
                  <a:srgbClr val="00B0F0"/>
                </a:solidFill>
                <a:sym typeface="Wingdings" pitchFamily="2" charset="2"/>
              </a:rPr>
              <a:t> !</a:t>
            </a:r>
            <a:endParaRPr lang="de-DE" b="0" dirty="0">
              <a:solidFill>
                <a:srgbClr val="00B0F0"/>
              </a:solidFill>
            </a:endParaRPr>
          </a:p>
        </p:txBody>
      </p:sp>
      <p:sp>
        <p:nvSpPr>
          <p:cNvPr id="27" name="Text Box 101"/>
          <p:cNvSpPr txBox="1">
            <a:spLocks noChangeArrowheads="1"/>
          </p:cNvSpPr>
          <p:nvPr/>
        </p:nvSpPr>
        <p:spPr bwMode="auto">
          <a:xfrm>
            <a:off x="35496" y="3447712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0"/>
              </a:spcBef>
              <a:tabLst>
                <a:tab pos="4838700" algn="l"/>
              </a:tabLst>
            </a:pPr>
            <a:r>
              <a:rPr lang="en-US" sz="1200" b="0" i="1" dirty="0" smtClean="0"/>
              <a:t>(</a:t>
            </a:r>
            <a:r>
              <a:rPr lang="en-US" sz="1200" b="0" dirty="0" smtClean="0"/>
              <a:t>Several components)</a:t>
            </a:r>
          </a:p>
        </p:txBody>
      </p:sp>
      <p:sp>
        <p:nvSpPr>
          <p:cNvPr id="28" name="Text Box 101"/>
          <p:cNvSpPr txBox="1">
            <a:spLocks noChangeArrowheads="1"/>
          </p:cNvSpPr>
          <p:nvPr/>
        </p:nvSpPr>
        <p:spPr bwMode="auto">
          <a:xfrm>
            <a:off x="0" y="6581001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eaLnBrk="1" hangingPunct="1">
              <a:spcBef>
                <a:spcPct val="0"/>
              </a:spcBef>
              <a:tabLst>
                <a:tab pos="4838700" algn="l"/>
              </a:tabLst>
            </a:pPr>
            <a:r>
              <a:rPr lang="en-US" sz="1200" b="0" i="1" dirty="0" smtClean="0"/>
              <a:t>based on Alexander </a:t>
            </a:r>
            <a:r>
              <a:rPr lang="en-US" sz="1200" b="0" i="1" dirty="0" err="1"/>
              <a:t>Hinderhofer</a:t>
            </a:r>
            <a:r>
              <a:rPr lang="en-US" sz="1200" b="0" i="1" dirty="0"/>
              <a:t> </a:t>
            </a:r>
            <a:r>
              <a:rPr lang="en-US" sz="1200" b="0" i="1" dirty="0" smtClean="0"/>
              <a:t>and Frank Schreiber, </a:t>
            </a:r>
            <a:r>
              <a:rPr lang="en-US" sz="1200" b="0" i="1" dirty="0" err="1" smtClean="0"/>
              <a:t>ChemPhysChem</a:t>
            </a:r>
            <a:r>
              <a:rPr lang="en-US" sz="1200" b="0" i="1" dirty="0" smtClean="0"/>
              <a:t> (2012)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going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to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come</a:t>
            </a:r>
            <a:r>
              <a:rPr lang="de-DE" sz="2000" b="0" i="1" dirty="0" smtClean="0"/>
              <a:t> in Nano-Science I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sp>
        <p:nvSpPr>
          <p:cNvPr id="8" name="Text Box 269"/>
          <p:cNvSpPr txBox="1">
            <a:spLocks noChangeArrowheads="1"/>
          </p:cNvSpPr>
          <p:nvPr/>
        </p:nvSpPr>
        <p:spPr bwMode="auto">
          <a:xfrm>
            <a:off x="188913" y="2996952"/>
            <a:ext cx="9072562" cy="171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48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4800" b="0" i="1" dirty="0" smtClean="0"/>
              <a:t> </a:t>
            </a:r>
            <a:r>
              <a:rPr lang="de-DE" sz="4800" b="0" i="1" dirty="0" err="1" smtClean="0"/>
              <a:t>is</a:t>
            </a:r>
            <a:r>
              <a:rPr lang="de-DE" sz="4800" b="0" i="1" dirty="0" smtClean="0"/>
              <a:t> </a:t>
            </a:r>
            <a:r>
              <a:rPr lang="de-DE" sz="4800" b="0" i="1" dirty="0" err="1" smtClean="0"/>
              <a:t>going</a:t>
            </a:r>
            <a:r>
              <a:rPr lang="de-DE" sz="4800" b="0" i="1" dirty="0" smtClean="0"/>
              <a:t> </a:t>
            </a:r>
            <a:r>
              <a:rPr lang="de-DE" sz="4800" b="0" i="1" dirty="0" err="1" smtClean="0"/>
              <a:t>to</a:t>
            </a:r>
            <a:r>
              <a:rPr lang="de-DE" sz="4800" b="0" i="1" dirty="0" smtClean="0"/>
              <a:t> </a:t>
            </a:r>
            <a:r>
              <a:rPr lang="de-DE" sz="4800" b="0" i="1" dirty="0" err="1" smtClean="0"/>
              <a:t>come</a:t>
            </a:r>
            <a:r>
              <a:rPr lang="de-DE" sz="4800" b="0" i="1" dirty="0" smtClean="0"/>
              <a:t> </a:t>
            </a:r>
          </a:p>
          <a:p>
            <a:r>
              <a:rPr lang="de-DE" sz="4800" b="0" i="1" dirty="0" smtClean="0"/>
              <a:t>in Nano-Science I ?</a:t>
            </a:r>
            <a:endParaRPr lang="de-DE" sz="4800" b="0" i="1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going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to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come</a:t>
            </a:r>
            <a:r>
              <a:rPr lang="de-DE" sz="2000" b="0" i="1" dirty="0" smtClean="0"/>
              <a:t> in Nano-Science I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55776" y="2348880"/>
            <a:ext cx="3903633" cy="2363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Outline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of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the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lecture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is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  </a:t>
            </a:r>
            <a:r>
              <a:rPr lang="de-DE" i="1" u="sng" dirty="0" smtClean="0">
                <a:solidFill>
                  <a:srgbClr val="FF0000"/>
                </a:solidFill>
                <a:sym typeface="Wingdings" pitchFamily="2" charset="2"/>
              </a:rPr>
              <a:t>not </a:t>
            </a:r>
            <a:r>
              <a:rPr lang="de-DE" i="1" u="sng" dirty="0" err="1" smtClean="0">
                <a:solidFill>
                  <a:srgbClr val="FF0000"/>
                </a:solidFill>
                <a:sym typeface="Wingdings" pitchFamily="2" charset="2"/>
              </a:rPr>
              <a:t>really</a:t>
            </a:r>
            <a:r>
              <a:rPr lang="de-DE" i="1" u="sng" dirty="0" smtClean="0">
                <a:solidFill>
                  <a:srgbClr val="FF0000"/>
                </a:solidFill>
                <a:sym typeface="Wingdings" pitchFamily="2" charset="2"/>
              </a:rPr>
              <a:t>:</a:t>
            </a:r>
          </a:p>
          <a:p>
            <a:pPr algn="l"/>
            <a:endParaRPr lang="de-DE" b="0" u="sng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1. Nano-Science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and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Biology</a:t>
            </a:r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2. Nano-Science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and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Physics</a:t>
            </a:r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3. Nano-Science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and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Chemistry</a:t>
            </a:r>
          </a:p>
          <a:p>
            <a:pPr algn="l"/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going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to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come</a:t>
            </a:r>
            <a:r>
              <a:rPr lang="de-DE" sz="2000" b="0" i="1" dirty="0" smtClean="0"/>
              <a:t> in Nano-Science I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55776" y="2348880"/>
            <a:ext cx="62646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Outline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of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the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lecture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is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  </a:t>
            </a:r>
            <a:r>
              <a:rPr lang="de-DE" i="1" u="sng" dirty="0" err="1" smtClean="0">
                <a:solidFill>
                  <a:srgbClr val="FF0000"/>
                </a:solidFill>
                <a:sym typeface="Wingdings" pitchFamily="2" charset="2"/>
              </a:rPr>
              <a:t>rather</a:t>
            </a:r>
            <a:r>
              <a:rPr lang="de-DE" i="1" u="sng" dirty="0" smtClean="0">
                <a:solidFill>
                  <a:srgbClr val="FF0000"/>
                </a:solidFill>
                <a:sym typeface="Wingdings" pitchFamily="2" charset="2"/>
              </a:rPr>
              <a:t>:</a:t>
            </a:r>
          </a:p>
          <a:p>
            <a:pPr algn="l"/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1. Making nano-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materials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:</a:t>
            </a: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       Top-down vs.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Bottom-up</a:t>
            </a:r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2. Making nano-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materials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:</a:t>
            </a: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       Nano-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chemistry</a:t>
            </a:r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3. Properties &amp;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applications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of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nano-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materials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:</a:t>
            </a: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       Gold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nanoparticles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as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a prototype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example</a:t>
            </a:r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4. Nano-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science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and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biology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:</a:t>
            </a: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       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Advanced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microscopy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tools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and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beyond</a:t>
            </a:r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going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to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come</a:t>
            </a:r>
            <a:r>
              <a:rPr lang="de-DE" sz="2000" b="0" i="1" dirty="0" smtClean="0"/>
              <a:t> in Nano-Science I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103317" y="1634024"/>
            <a:ext cx="516051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3600" b="0" u="sng" dirty="0" smtClean="0">
                <a:solidFill>
                  <a:srgbClr val="002060"/>
                </a:solidFill>
                <a:sym typeface="Wingdings" pitchFamily="2" charset="2"/>
              </a:rPr>
              <a:t>Making nano-</a:t>
            </a:r>
            <a:r>
              <a:rPr lang="de-DE" sz="3600" b="0" u="sng" dirty="0" err="1" smtClean="0">
                <a:solidFill>
                  <a:srgbClr val="002060"/>
                </a:solidFill>
                <a:sym typeface="Wingdings" pitchFamily="2" charset="2"/>
              </a:rPr>
              <a:t>materials</a:t>
            </a:r>
            <a:r>
              <a:rPr lang="de-DE" sz="3600" b="0" u="sng" dirty="0" smtClean="0">
                <a:solidFill>
                  <a:srgbClr val="002060"/>
                </a:solidFill>
                <a:sym typeface="Wingdings" pitchFamily="2" charset="2"/>
              </a:rPr>
              <a:t>:</a:t>
            </a:r>
          </a:p>
          <a:p>
            <a:pPr algn="l"/>
            <a:r>
              <a:rPr lang="de-DE" sz="3600" b="0" u="sng" dirty="0" smtClean="0">
                <a:solidFill>
                  <a:srgbClr val="002060"/>
                </a:solidFill>
                <a:sym typeface="Wingdings" pitchFamily="2" charset="2"/>
              </a:rPr>
              <a:t>Top-down vs. </a:t>
            </a:r>
            <a:r>
              <a:rPr lang="de-DE" sz="3600" b="0" u="sng" dirty="0" err="1" smtClean="0">
                <a:solidFill>
                  <a:srgbClr val="002060"/>
                </a:solidFill>
                <a:sym typeface="Wingdings" pitchFamily="2" charset="2"/>
              </a:rPr>
              <a:t>Bottom-up</a:t>
            </a:r>
            <a:endParaRPr lang="de-DE" sz="3600" b="0" u="sng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de-DE" sz="1600" b="0" dirty="0" smtClean="0">
                <a:solidFill>
                  <a:srgbClr val="002060"/>
                </a:solidFill>
                <a:sym typeface="Wingdings" pitchFamily="2" charset="2"/>
              </a:rPr>
              <a:t>(</a:t>
            </a:r>
            <a:r>
              <a:rPr lang="de-DE" sz="1600" b="0" dirty="0" err="1" smtClean="0">
                <a:solidFill>
                  <a:srgbClr val="002060"/>
                </a:solidFill>
                <a:sym typeface="Wingdings" pitchFamily="2" charset="2"/>
              </a:rPr>
              <a:t>Fajun</a:t>
            </a:r>
            <a:r>
              <a:rPr lang="de-DE" sz="1600" b="0" dirty="0" smtClean="0">
                <a:solidFill>
                  <a:srgbClr val="002060"/>
                </a:solidFill>
                <a:sym typeface="Wingdings" pitchFamily="2" charset="2"/>
              </a:rPr>
              <a:t> Zhang </a:t>
            </a:r>
            <a:r>
              <a:rPr lang="de-DE" sz="1600" b="0" dirty="0" err="1" smtClean="0">
                <a:solidFill>
                  <a:srgbClr val="002060"/>
                </a:solidFill>
                <a:sym typeface="Wingdings" pitchFamily="2" charset="2"/>
              </a:rPr>
              <a:t>and</a:t>
            </a:r>
            <a:r>
              <a:rPr lang="de-DE" sz="1600" b="0" dirty="0" smtClean="0">
                <a:solidFill>
                  <a:srgbClr val="002060"/>
                </a:solidFill>
                <a:sym typeface="Wingdings" pitchFamily="2" charset="2"/>
              </a:rPr>
              <a:t> Monika Fleischer)</a:t>
            </a:r>
          </a:p>
          <a:p>
            <a:pPr algn="l"/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going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to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come</a:t>
            </a:r>
            <a:r>
              <a:rPr lang="de-DE" sz="2000" b="0" i="1" dirty="0" smtClean="0"/>
              <a:t> in Nano-Science I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200554" y="971436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Making nano-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structures</a:t>
            </a:r>
            <a:endParaRPr lang="de-DE" b="0" u="sng" dirty="0" smtClean="0">
              <a:solidFill>
                <a:srgbClr val="002060"/>
              </a:solidFill>
              <a:sym typeface="Wingdings" pitchFamily="2" charset="2"/>
            </a:endParaRPr>
          </a:p>
        </p:txBody>
      </p:sp>
      <p:sp>
        <p:nvSpPr>
          <p:cNvPr id="7" name="Textfeld 12"/>
          <p:cNvSpPr txBox="1">
            <a:spLocks noChangeArrowheads="1"/>
          </p:cNvSpPr>
          <p:nvPr/>
        </p:nvSpPr>
        <p:spPr bwMode="auto">
          <a:xfrm>
            <a:off x="4860032" y="5205071"/>
            <a:ext cx="4071938" cy="121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400" b="0" dirty="0" smtClean="0">
                <a:cs typeface="Arial" charset="0"/>
              </a:rPr>
              <a:t>”Top down“ fabrication:</a:t>
            </a:r>
          </a:p>
          <a:p>
            <a:pPr algn="l"/>
            <a:r>
              <a:rPr lang="en-US" sz="1400" b="0" dirty="0" smtClean="0">
                <a:cs typeface="Arial" charset="0"/>
              </a:rPr>
              <a:t>Fabrication of individual structures from extended material, often miniaturization of existing concepts. Good control over position and shape, downsizing limited.</a:t>
            </a:r>
            <a:endParaRPr lang="en-US" sz="1400" b="0" dirty="0">
              <a:cs typeface="Arial" charset="0"/>
            </a:endParaRPr>
          </a:p>
        </p:txBody>
      </p:sp>
      <p:pic>
        <p:nvPicPr>
          <p:cNvPr id="8" name="Picture 4" descr="bild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348880"/>
            <a:ext cx="3962400" cy="2427288"/>
          </a:xfrm>
          <a:prstGeom prst="rect">
            <a:avLst/>
          </a:prstGeom>
          <a:noFill/>
        </p:spPr>
      </p:pic>
      <p:pic>
        <p:nvPicPr>
          <p:cNvPr id="9" name="Picture 3" descr="bild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274" y="2337005"/>
            <a:ext cx="3962400" cy="2441575"/>
          </a:xfrm>
          <a:prstGeom prst="rect">
            <a:avLst/>
          </a:prstGeom>
          <a:noFill/>
        </p:spPr>
      </p:pic>
      <p:sp>
        <p:nvSpPr>
          <p:cNvPr id="10" name="Textfeld 12"/>
          <p:cNvSpPr txBox="1">
            <a:spLocks noChangeArrowheads="1"/>
          </p:cNvSpPr>
          <p:nvPr/>
        </p:nvSpPr>
        <p:spPr bwMode="auto">
          <a:xfrm>
            <a:off x="370270" y="5210063"/>
            <a:ext cx="4071938" cy="147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400" b="0" dirty="0" smtClean="0">
                <a:cs typeface="Arial" charset="0"/>
              </a:rPr>
              <a:t>”Bottom </a:t>
            </a:r>
            <a:r>
              <a:rPr lang="en-US" sz="1400" b="0" dirty="0">
                <a:cs typeface="Arial" charset="0"/>
              </a:rPr>
              <a:t>up“ fabrication:</a:t>
            </a:r>
          </a:p>
          <a:p>
            <a:pPr algn="l"/>
            <a:r>
              <a:rPr lang="en-US" sz="1400" b="0" dirty="0">
                <a:cs typeface="Arial" charset="0"/>
              </a:rPr>
              <a:t>(Self organized) arrangement of atoms, molecules or particles, e.g. by chemical synthesis. Very small particles possible, limited control over shape and position. </a:t>
            </a:r>
          </a:p>
          <a:p>
            <a:pPr algn="l"/>
            <a:endParaRPr lang="de-DE" sz="1400" b="0" dirty="0">
              <a:cs typeface="Arial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860032" y="1413534"/>
            <a:ext cx="2954655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/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Lithography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and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beyond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…</a:t>
            </a:r>
          </a:p>
          <a:p>
            <a:pPr algn="l"/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23528" y="1412776"/>
            <a:ext cx="3993401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Manipulation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of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atoms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on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surfaces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…</a:t>
            </a: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Smart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chemistry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 bwMode="auto">
          <a:xfrm>
            <a:off x="4716016" y="1340768"/>
            <a:ext cx="4248472" cy="8640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065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  <a:tab pos="2400300" algn="l"/>
                <a:tab pos="3378200" algn="l"/>
              </a:tabLst>
            </a:pPr>
            <a:endParaRPr kumimoji="0" lang="de-DE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going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to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come</a:t>
            </a:r>
            <a:r>
              <a:rPr lang="de-DE" sz="2000" b="0" i="1" dirty="0" smtClean="0"/>
              <a:t> in Nano-Science I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200554" y="971436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Making nano-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structures</a:t>
            </a:r>
            <a:endParaRPr lang="de-DE" b="0" u="sng" dirty="0" smtClean="0">
              <a:solidFill>
                <a:srgbClr val="002060"/>
              </a:solidFill>
              <a:sym typeface="Wingdings" pitchFamily="2" charset="2"/>
            </a:endParaRPr>
          </a:p>
        </p:txBody>
      </p:sp>
      <p:sp>
        <p:nvSpPr>
          <p:cNvPr id="7" name="Textfeld 12"/>
          <p:cNvSpPr txBox="1">
            <a:spLocks noChangeArrowheads="1"/>
          </p:cNvSpPr>
          <p:nvPr/>
        </p:nvSpPr>
        <p:spPr bwMode="auto">
          <a:xfrm>
            <a:off x="4860032" y="5205071"/>
            <a:ext cx="4071938" cy="121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400" b="0" dirty="0" smtClean="0">
                <a:cs typeface="Arial" charset="0"/>
              </a:rPr>
              <a:t>”Top down“ fabrication:</a:t>
            </a:r>
          </a:p>
          <a:p>
            <a:pPr algn="l"/>
            <a:r>
              <a:rPr lang="en-US" sz="1400" b="0" dirty="0" smtClean="0">
                <a:cs typeface="Arial" charset="0"/>
              </a:rPr>
              <a:t>Fabrication of individual structures from extended material, often miniaturization of existing concepts. Good control over position and shape, downsizing limited.</a:t>
            </a:r>
            <a:endParaRPr lang="en-US" sz="1400" b="0" dirty="0">
              <a:cs typeface="Arial" charset="0"/>
            </a:endParaRPr>
          </a:p>
        </p:txBody>
      </p:sp>
      <p:pic>
        <p:nvPicPr>
          <p:cNvPr id="8" name="Picture 4" descr="bild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348880"/>
            <a:ext cx="3962400" cy="2427288"/>
          </a:xfrm>
          <a:prstGeom prst="rect">
            <a:avLst/>
          </a:prstGeom>
          <a:noFill/>
        </p:spPr>
      </p:pic>
      <p:pic>
        <p:nvPicPr>
          <p:cNvPr id="9" name="Picture 3" descr="bild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274" y="2337005"/>
            <a:ext cx="3962400" cy="2441575"/>
          </a:xfrm>
          <a:prstGeom prst="rect">
            <a:avLst/>
          </a:prstGeom>
          <a:noFill/>
        </p:spPr>
      </p:pic>
      <p:sp>
        <p:nvSpPr>
          <p:cNvPr id="10" name="Textfeld 12"/>
          <p:cNvSpPr txBox="1">
            <a:spLocks noChangeArrowheads="1"/>
          </p:cNvSpPr>
          <p:nvPr/>
        </p:nvSpPr>
        <p:spPr bwMode="auto">
          <a:xfrm>
            <a:off x="370270" y="5210063"/>
            <a:ext cx="4071938" cy="147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400" b="0" dirty="0" smtClean="0">
                <a:cs typeface="Arial" charset="0"/>
              </a:rPr>
              <a:t>”Bottom </a:t>
            </a:r>
            <a:r>
              <a:rPr lang="en-US" sz="1400" b="0" dirty="0">
                <a:cs typeface="Arial" charset="0"/>
              </a:rPr>
              <a:t>up“ fabrication:</a:t>
            </a:r>
          </a:p>
          <a:p>
            <a:pPr algn="l"/>
            <a:r>
              <a:rPr lang="en-US" sz="1400" b="0" dirty="0">
                <a:cs typeface="Arial" charset="0"/>
              </a:rPr>
              <a:t>(Self organized) arrangement of atoms, molecules or particles, e.g. by chemical synthesis. Very small particles possible, limited control over shape and position. </a:t>
            </a:r>
          </a:p>
          <a:p>
            <a:pPr algn="l"/>
            <a:endParaRPr lang="de-DE" sz="1400" b="0" dirty="0">
              <a:cs typeface="Arial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860032" y="1413534"/>
            <a:ext cx="2954655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/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Lithography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and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beyond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…</a:t>
            </a:r>
          </a:p>
          <a:p>
            <a:pPr algn="l"/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23528" y="1412776"/>
            <a:ext cx="3993401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Manipulation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of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atoms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on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surfaces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…</a:t>
            </a: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Smart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chemistry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167"/>
          <p:cNvSpPr>
            <a:spLocks noChangeShapeType="1"/>
          </p:cNvSpPr>
          <p:nvPr/>
        </p:nvSpPr>
        <p:spPr bwMode="auto">
          <a:xfrm>
            <a:off x="4857750" y="4572000"/>
            <a:ext cx="395288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 type="arrow" w="sm" len="sm"/>
            <a:tailEnd type="arrow" w="sm" len="sm"/>
          </a:ln>
        </p:spPr>
        <p:txBody>
          <a:bodyPr/>
          <a:lstStyle/>
          <a:p>
            <a:endParaRPr lang="de-DE"/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395536" y="2249488"/>
            <a:ext cx="8748464" cy="2878137"/>
            <a:chOff x="395737" y="2348297"/>
            <a:chExt cx="8748263" cy="2878315"/>
          </a:xfrm>
        </p:grpSpPr>
        <p:grpSp>
          <p:nvGrpSpPr>
            <p:cNvPr id="3" name="Gruppieren 119"/>
            <p:cNvGrpSpPr>
              <a:grpSpLocks noChangeAspect="1"/>
            </p:cNvGrpSpPr>
            <p:nvPr/>
          </p:nvGrpSpPr>
          <p:grpSpPr bwMode="auto">
            <a:xfrm>
              <a:off x="395737" y="3214685"/>
              <a:ext cx="3406196" cy="894263"/>
              <a:chOff x="676521" y="3174916"/>
              <a:chExt cx="4002932" cy="1050680"/>
            </a:xfrm>
          </p:grpSpPr>
          <p:sp>
            <p:nvSpPr>
              <p:cNvPr id="15365" name="Rectangle 121"/>
              <p:cNvSpPr>
                <a:spLocks noChangeArrowheads="1"/>
              </p:cNvSpPr>
              <p:nvPr/>
            </p:nvSpPr>
            <p:spPr bwMode="auto">
              <a:xfrm>
                <a:off x="676521" y="3994151"/>
                <a:ext cx="4002932" cy="2314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de-DE" sz="1600" b="0" dirty="0">
                    <a:solidFill>
                      <a:srgbClr val="000000"/>
                    </a:solidFill>
                  </a:rPr>
                  <a:t>2) Evaporation </a:t>
                </a:r>
                <a:r>
                  <a:rPr lang="de-DE" sz="1600" b="0" dirty="0" err="1">
                    <a:solidFill>
                      <a:srgbClr val="000000"/>
                    </a:solidFill>
                  </a:rPr>
                  <a:t>of</a:t>
                </a:r>
                <a:r>
                  <a:rPr lang="de-DE" sz="1600" b="0" dirty="0">
                    <a:solidFill>
                      <a:srgbClr val="000000"/>
                    </a:solidFill>
                  </a:rPr>
                  <a:t> </a:t>
                </a:r>
                <a:r>
                  <a:rPr lang="de-DE" sz="1600" b="0" dirty="0" err="1">
                    <a:solidFill>
                      <a:srgbClr val="000000"/>
                    </a:solidFill>
                  </a:rPr>
                  <a:t>Ti</a:t>
                </a:r>
                <a:r>
                  <a:rPr lang="de-DE" sz="1600" b="0" dirty="0">
                    <a:solidFill>
                      <a:srgbClr val="000000"/>
                    </a:solidFill>
                  </a:rPr>
                  <a:t>, Au </a:t>
                </a:r>
                <a:r>
                  <a:rPr lang="de-DE" sz="1600" b="0" dirty="0" err="1">
                    <a:solidFill>
                      <a:srgbClr val="000000"/>
                    </a:solidFill>
                  </a:rPr>
                  <a:t>and</a:t>
                </a:r>
                <a:r>
                  <a:rPr lang="de-DE" sz="1600" b="0" dirty="0">
                    <a:solidFill>
                      <a:srgbClr val="000000"/>
                    </a:solidFill>
                  </a:rPr>
                  <a:t> </a:t>
                </a:r>
                <a:r>
                  <a:rPr lang="de-DE" sz="1600" b="0" dirty="0" err="1">
                    <a:solidFill>
                      <a:srgbClr val="000000"/>
                    </a:solidFill>
                  </a:rPr>
                  <a:t>Cr</a:t>
                </a:r>
                <a:endParaRPr lang="de-DE" sz="1600" b="0" dirty="0"/>
              </a:p>
            </p:txBody>
          </p:sp>
          <p:sp>
            <p:nvSpPr>
              <p:cNvPr id="15366" name="Text Box 165"/>
              <p:cNvSpPr txBox="1">
                <a:spLocks noChangeArrowheads="1"/>
              </p:cNvSpPr>
              <p:nvPr/>
            </p:nvSpPr>
            <p:spPr bwMode="auto">
              <a:xfrm>
                <a:off x="3489566" y="3174916"/>
                <a:ext cx="576263" cy="676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de-DE" sz="1200" b="1">
                    <a:solidFill>
                      <a:srgbClr val="FF00FF"/>
                    </a:solidFill>
                  </a:rPr>
                  <a:t>Cr</a:t>
                </a:r>
              </a:p>
              <a:p>
                <a:pPr>
                  <a:lnSpc>
                    <a:spcPct val="80000"/>
                  </a:lnSpc>
                </a:pPr>
                <a:r>
                  <a:rPr lang="de-DE" sz="1200" b="1">
                    <a:solidFill>
                      <a:srgbClr val="FF9900"/>
                    </a:solidFill>
                  </a:rPr>
                  <a:t>Au</a:t>
                </a:r>
              </a:p>
              <a:p>
                <a:pPr>
                  <a:lnSpc>
                    <a:spcPct val="80000"/>
                  </a:lnSpc>
                </a:pPr>
                <a:r>
                  <a:rPr lang="de-DE" sz="1200" b="1">
                    <a:solidFill>
                      <a:srgbClr val="FF0000"/>
                    </a:solidFill>
                  </a:rPr>
                  <a:t>Ti</a:t>
                </a:r>
              </a:p>
              <a:p>
                <a:pPr>
                  <a:lnSpc>
                    <a:spcPct val="80000"/>
                  </a:lnSpc>
                </a:pPr>
                <a:r>
                  <a:rPr lang="de-DE" sz="1200" b="1">
                    <a:solidFill>
                      <a:srgbClr val="5F5F5F"/>
                    </a:solidFill>
                  </a:rPr>
                  <a:t>Si</a:t>
                </a:r>
              </a:p>
            </p:txBody>
          </p:sp>
          <p:grpSp>
            <p:nvGrpSpPr>
              <p:cNvPr id="4" name="Gruppieren 83"/>
              <p:cNvGrpSpPr>
                <a:grpSpLocks/>
              </p:cNvGrpSpPr>
              <p:nvPr/>
            </p:nvGrpSpPr>
            <p:grpSpPr bwMode="auto">
              <a:xfrm>
                <a:off x="986400" y="3300413"/>
                <a:ext cx="2521025" cy="566853"/>
                <a:chOff x="986400" y="3300413"/>
                <a:chExt cx="2521025" cy="566853"/>
              </a:xfrm>
            </p:grpSpPr>
            <p:sp>
              <p:nvSpPr>
                <p:cNvPr id="15368" name="Rectangle 32"/>
                <p:cNvSpPr>
                  <a:spLocks noChangeAspect="1" noChangeArrowheads="1"/>
                </p:cNvSpPr>
                <p:nvPr/>
              </p:nvSpPr>
              <p:spPr bwMode="auto">
                <a:xfrm>
                  <a:off x="987426" y="3578400"/>
                  <a:ext cx="2519363" cy="288866"/>
                </a:xfrm>
                <a:prstGeom prst="rect">
                  <a:avLst/>
                </a:prstGeom>
                <a:solidFill>
                  <a:srgbClr val="7F7F7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69" name="Rectangle 36"/>
                <p:cNvSpPr>
                  <a:spLocks noChangeArrowheads="1"/>
                </p:cNvSpPr>
                <p:nvPr/>
              </p:nvSpPr>
              <p:spPr bwMode="auto">
                <a:xfrm>
                  <a:off x="987425" y="3300413"/>
                  <a:ext cx="2520000" cy="36000"/>
                </a:xfrm>
                <a:prstGeom prst="rect">
                  <a:avLst/>
                </a:prstGeom>
                <a:solidFill>
                  <a:srgbClr val="FF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70" name="Rectangle 30"/>
                <p:cNvSpPr>
                  <a:spLocks noChangeArrowheads="1"/>
                </p:cNvSpPr>
                <p:nvPr/>
              </p:nvSpPr>
              <p:spPr bwMode="auto">
                <a:xfrm>
                  <a:off x="987425" y="3337200"/>
                  <a:ext cx="2520000" cy="205200"/>
                </a:xfrm>
                <a:prstGeom prst="rect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71" name="Rectangle 34"/>
                <p:cNvSpPr>
                  <a:spLocks noChangeArrowheads="1"/>
                </p:cNvSpPr>
                <p:nvPr/>
              </p:nvSpPr>
              <p:spPr bwMode="auto">
                <a:xfrm>
                  <a:off x="986400" y="3542400"/>
                  <a:ext cx="2520000" cy="36000"/>
                </a:xfrm>
                <a:prstGeom prst="rect">
                  <a:avLst/>
                </a:prstGeom>
                <a:solidFill>
                  <a:srgbClr val="FF66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uppieren 32"/>
            <p:cNvGrpSpPr>
              <a:grpSpLocks noChangeAspect="1"/>
            </p:cNvGrpSpPr>
            <p:nvPr/>
          </p:nvGrpSpPr>
          <p:grpSpPr bwMode="auto">
            <a:xfrm>
              <a:off x="4003321" y="2847962"/>
              <a:ext cx="2160588" cy="1624439"/>
              <a:chOff x="4437177" y="1500169"/>
              <a:chExt cx="2880248" cy="2164996"/>
            </a:xfrm>
          </p:grpSpPr>
          <p:pic>
            <p:nvPicPr>
              <p:cNvPr id="15373" name="Grafik 24" descr="P1010277.JPG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437177" y="1500169"/>
                <a:ext cx="2880248" cy="2160198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</p:pic>
          <p:sp>
            <p:nvSpPr>
              <p:cNvPr id="15374" name="Textfeld 25"/>
              <p:cNvSpPr txBox="1">
                <a:spLocks noChangeArrowheads="1"/>
              </p:cNvSpPr>
              <p:nvPr/>
            </p:nvSpPr>
            <p:spPr bwMode="auto">
              <a:xfrm>
                <a:off x="4437178" y="3213952"/>
                <a:ext cx="2857247" cy="451213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 sz="1600"/>
                  <a:t>Si + Ti/Au/Cr</a:t>
                </a:r>
              </a:p>
            </p:txBody>
          </p:sp>
        </p:grpSp>
        <p:grpSp>
          <p:nvGrpSpPr>
            <p:cNvPr id="6" name="Group 59"/>
            <p:cNvGrpSpPr>
              <a:grpSpLocks/>
            </p:cNvGrpSpPr>
            <p:nvPr/>
          </p:nvGrpSpPr>
          <p:grpSpPr bwMode="auto">
            <a:xfrm>
              <a:off x="7107195" y="2348297"/>
              <a:ext cx="2036805" cy="2878315"/>
              <a:chOff x="7107195" y="2348297"/>
              <a:chExt cx="2036805" cy="2878315"/>
            </a:xfrm>
          </p:grpSpPr>
          <p:pic>
            <p:nvPicPr>
              <p:cNvPr id="15376" name="Picture 8" descr="Aufdampfanlag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107195" y="2348297"/>
                <a:ext cx="2036805" cy="2643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7" name="Picture 13" descr="Titan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108049" y="4528553"/>
                <a:ext cx="854891" cy="6980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8" name="Picture 12" descr="gold_pellets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215306" y="4528553"/>
                <a:ext cx="928694" cy="6980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9" name="Picture 10" descr="chromium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822429" y="4528553"/>
                <a:ext cx="712409" cy="6980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7" name="Group 62"/>
          <p:cNvGrpSpPr>
            <a:grpSpLocks/>
          </p:cNvGrpSpPr>
          <p:nvPr/>
        </p:nvGrpSpPr>
        <p:grpSpPr bwMode="auto">
          <a:xfrm>
            <a:off x="658174" y="4577928"/>
            <a:ext cx="8023864" cy="1803400"/>
            <a:chOff x="658358" y="4633912"/>
            <a:chExt cx="8023277" cy="1802716"/>
          </a:xfrm>
        </p:grpSpPr>
        <p:grpSp>
          <p:nvGrpSpPr>
            <p:cNvPr id="8" name="Gruppieren 129"/>
            <p:cNvGrpSpPr>
              <a:grpSpLocks noChangeAspect="1"/>
            </p:cNvGrpSpPr>
            <p:nvPr/>
          </p:nvGrpSpPr>
          <p:grpSpPr bwMode="auto">
            <a:xfrm>
              <a:off x="658358" y="4786320"/>
              <a:ext cx="2668067" cy="1293870"/>
              <a:chOff x="986400" y="4740911"/>
              <a:chExt cx="3150197" cy="1527166"/>
            </a:xfrm>
          </p:grpSpPr>
          <p:sp>
            <p:nvSpPr>
              <p:cNvPr id="15382" name="Rectangle 122"/>
              <p:cNvSpPr>
                <a:spLocks noChangeArrowheads="1"/>
              </p:cNvSpPr>
              <p:nvPr/>
            </p:nvSpPr>
            <p:spPr bwMode="auto">
              <a:xfrm>
                <a:off x="1036030" y="5745165"/>
                <a:ext cx="2785809" cy="522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de-DE" sz="1600" b="0" dirty="0">
                    <a:solidFill>
                      <a:srgbClr val="000000"/>
                    </a:solidFill>
                  </a:rPr>
                  <a:t>3) Spin-</a:t>
                </a:r>
                <a:r>
                  <a:rPr lang="de-DE" sz="1600" b="0" dirty="0" err="1">
                    <a:solidFill>
                      <a:srgbClr val="000000"/>
                    </a:solidFill>
                  </a:rPr>
                  <a:t>coating</a:t>
                </a:r>
                <a:r>
                  <a:rPr lang="de-DE" sz="1600" b="0" dirty="0">
                    <a:solidFill>
                      <a:srgbClr val="000000"/>
                    </a:solidFill>
                  </a:rPr>
                  <a:t> </a:t>
                </a:r>
                <a:r>
                  <a:rPr lang="de-DE" sz="1600" b="0" dirty="0" err="1">
                    <a:solidFill>
                      <a:srgbClr val="000000"/>
                    </a:solidFill>
                  </a:rPr>
                  <a:t>with</a:t>
                </a:r>
                <a:r>
                  <a:rPr lang="de-DE" sz="1600" b="0" dirty="0">
                    <a:solidFill>
                      <a:srgbClr val="000000"/>
                    </a:solidFill>
                  </a:rPr>
                  <a:t> HSQ </a:t>
                </a:r>
              </a:p>
              <a:p>
                <a:pPr>
                  <a:lnSpc>
                    <a:spcPct val="80000"/>
                  </a:lnSpc>
                </a:pPr>
                <a:r>
                  <a:rPr lang="de-DE" sz="1600" b="0" dirty="0">
                    <a:solidFill>
                      <a:srgbClr val="000000"/>
                    </a:solidFill>
                  </a:rPr>
                  <a:t>    negative e-beam </a:t>
                </a:r>
                <a:r>
                  <a:rPr lang="de-DE" sz="1600" b="0" dirty="0" err="1">
                    <a:solidFill>
                      <a:srgbClr val="000000"/>
                    </a:solidFill>
                  </a:rPr>
                  <a:t>resist</a:t>
                </a:r>
                <a:endParaRPr lang="de-DE" sz="1600" b="0" dirty="0"/>
              </a:p>
            </p:txBody>
          </p:sp>
          <p:sp>
            <p:nvSpPr>
              <p:cNvPr id="15383" name="Text Box 161"/>
              <p:cNvSpPr txBox="1">
                <a:spLocks noChangeArrowheads="1"/>
              </p:cNvSpPr>
              <p:nvPr/>
            </p:nvSpPr>
            <p:spPr bwMode="auto">
              <a:xfrm>
                <a:off x="3502560" y="4740911"/>
                <a:ext cx="634037" cy="9808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de-DE" sz="1200" b="1">
                    <a:solidFill>
                      <a:srgbClr val="00CCFF"/>
                    </a:solidFill>
                  </a:rPr>
                  <a:t>HSQ</a:t>
                </a:r>
              </a:p>
              <a:p>
                <a:pPr>
                  <a:lnSpc>
                    <a:spcPct val="80000"/>
                  </a:lnSpc>
                </a:pPr>
                <a:r>
                  <a:rPr lang="de-DE" sz="1200" b="1">
                    <a:solidFill>
                      <a:srgbClr val="FF00FF"/>
                    </a:solidFill>
                  </a:rPr>
                  <a:t>Cr</a:t>
                </a:r>
              </a:p>
              <a:p>
                <a:pPr>
                  <a:lnSpc>
                    <a:spcPct val="80000"/>
                  </a:lnSpc>
                </a:pPr>
                <a:r>
                  <a:rPr lang="de-DE" sz="1200" b="1">
                    <a:solidFill>
                      <a:srgbClr val="FF9900"/>
                    </a:solidFill>
                  </a:rPr>
                  <a:t>Au</a:t>
                </a:r>
              </a:p>
              <a:p>
                <a:pPr>
                  <a:lnSpc>
                    <a:spcPct val="80000"/>
                  </a:lnSpc>
                </a:pPr>
                <a:r>
                  <a:rPr lang="de-DE" sz="1200" b="1">
                    <a:solidFill>
                      <a:srgbClr val="FF0000"/>
                    </a:solidFill>
                  </a:rPr>
                  <a:t>Ti</a:t>
                </a:r>
              </a:p>
              <a:p>
                <a:pPr>
                  <a:lnSpc>
                    <a:spcPct val="80000"/>
                  </a:lnSpc>
                </a:pPr>
                <a:r>
                  <a:rPr lang="de-DE" sz="1200" b="1">
                    <a:solidFill>
                      <a:srgbClr val="5F5F5F"/>
                    </a:solidFill>
                  </a:rPr>
                  <a:t>Si</a:t>
                </a:r>
              </a:p>
            </p:txBody>
          </p:sp>
          <p:grpSp>
            <p:nvGrpSpPr>
              <p:cNvPr id="9" name="Gruppieren 89"/>
              <p:cNvGrpSpPr>
                <a:grpSpLocks/>
              </p:cNvGrpSpPr>
              <p:nvPr/>
            </p:nvGrpSpPr>
            <p:grpSpPr bwMode="auto">
              <a:xfrm>
                <a:off x="986400" y="4881563"/>
                <a:ext cx="2521025" cy="714490"/>
                <a:chOff x="986400" y="4881563"/>
                <a:chExt cx="2521025" cy="714490"/>
              </a:xfrm>
            </p:grpSpPr>
            <p:sp>
              <p:nvSpPr>
                <p:cNvPr id="15385" name="Rectangle 28"/>
                <p:cNvSpPr>
                  <a:spLocks noChangeAspect="1" noChangeArrowheads="1"/>
                </p:cNvSpPr>
                <p:nvPr/>
              </p:nvSpPr>
              <p:spPr bwMode="auto">
                <a:xfrm>
                  <a:off x="986400" y="4881563"/>
                  <a:ext cx="2519363" cy="146520"/>
                </a:xfrm>
                <a:prstGeom prst="rect">
                  <a:avLst/>
                </a:prstGeom>
                <a:solidFill>
                  <a:srgbClr val="99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0" name="Gruppieren 84"/>
                <p:cNvGrpSpPr>
                  <a:grpSpLocks/>
                </p:cNvGrpSpPr>
                <p:nvPr/>
              </p:nvGrpSpPr>
              <p:grpSpPr bwMode="auto">
                <a:xfrm>
                  <a:off x="986400" y="5029200"/>
                  <a:ext cx="2521025" cy="566853"/>
                  <a:chOff x="986400" y="3300413"/>
                  <a:chExt cx="2521025" cy="566853"/>
                </a:xfrm>
              </p:grpSpPr>
              <p:sp>
                <p:nvSpPr>
                  <p:cNvPr id="15387" name="Rectangle 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87426" y="3578400"/>
                    <a:ext cx="2519363" cy="288866"/>
                  </a:xfrm>
                  <a:prstGeom prst="rect">
                    <a:avLst/>
                  </a:prstGeom>
                  <a:solidFill>
                    <a:srgbClr val="7F7F7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388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987425" y="3300413"/>
                    <a:ext cx="2520000" cy="36000"/>
                  </a:xfrm>
                  <a:prstGeom prst="rect">
                    <a:avLst/>
                  </a:prstGeom>
                  <a:solidFill>
                    <a:srgbClr val="FF00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389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987425" y="3337200"/>
                    <a:ext cx="2520000" cy="205200"/>
                  </a:xfrm>
                  <a:prstGeom prst="rect">
                    <a:avLst/>
                  </a:prstGeom>
                  <a:solidFill>
                    <a:srgbClr val="FFFF00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390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986400" y="3542400"/>
                    <a:ext cx="2520000" cy="36000"/>
                  </a:xfrm>
                  <a:prstGeom prst="rect">
                    <a:avLst/>
                  </a:prstGeom>
                  <a:solidFill>
                    <a:srgbClr val="FF6600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1" name="Gruppieren 41"/>
            <p:cNvGrpSpPr>
              <a:grpSpLocks noChangeAspect="1"/>
            </p:cNvGrpSpPr>
            <p:nvPr/>
          </p:nvGrpSpPr>
          <p:grpSpPr bwMode="auto">
            <a:xfrm>
              <a:off x="4003322" y="4633912"/>
              <a:ext cx="2286016" cy="1624438"/>
              <a:chOff x="4009086" y="2428886"/>
              <a:chExt cx="3047742" cy="2164998"/>
            </a:xfrm>
          </p:grpSpPr>
          <p:pic>
            <p:nvPicPr>
              <p:cNvPr id="15392" name="Grafik 29" descr="P1010275.JPG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009086" y="2428886"/>
                <a:ext cx="2880519" cy="2160198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</p:pic>
          <p:sp>
            <p:nvSpPr>
              <p:cNvPr id="15393" name="Textfeld 25"/>
              <p:cNvSpPr txBox="1">
                <a:spLocks noChangeArrowheads="1"/>
              </p:cNvSpPr>
              <p:nvPr/>
            </p:nvSpPr>
            <p:spPr bwMode="auto">
              <a:xfrm>
                <a:off x="4009086" y="4142670"/>
                <a:ext cx="3047742" cy="451214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 sz="1600"/>
                  <a:t>Si + Ti/Au/Cr + HSQ</a:t>
                </a:r>
              </a:p>
            </p:txBody>
          </p:sp>
        </p:grpSp>
        <p:pic>
          <p:nvPicPr>
            <p:cNvPr id="15394" name="Picture 5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109999" y="5175569"/>
              <a:ext cx="1571636" cy="12610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60"/>
          <p:cNvGrpSpPr>
            <a:grpSpLocks/>
          </p:cNvGrpSpPr>
          <p:nvPr/>
        </p:nvGrpSpPr>
        <p:grpSpPr bwMode="auto">
          <a:xfrm>
            <a:off x="642547" y="819150"/>
            <a:ext cx="7988691" cy="1871498"/>
            <a:chOff x="642732" y="919139"/>
            <a:chExt cx="7988109" cy="1870863"/>
          </a:xfrm>
        </p:grpSpPr>
        <p:grpSp>
          <p:nvGrpSpPr>
            <p:cNvPr id="13" name="Group 55"/>
            <p:cNvGrpSpPr>
              <a:grpSpLocks noChangeAspect="1"/>
            </p:cNvGrpSpPr>
            <p:nvPr/>
          </p:nvGrpSpPr>
          <p:grpSpPr bwMode="auto">
            <a:xfrm>
              <a:off x="642732" y="1944460"/>
              <a:ext cx="2636848" cy="845542"/>
              <a:chOff x="541" y="1118"/>
              <a:chExt cx="1952" cy="626"/>
            </a:xfrm>
          </p:grpSpPr>
          <p:grpSp>
            <p:nvGrpSpPr>
              <p:cNvPr id="14" name="Group 154"/>
              <p:cNvGrpSpPr>
                <a:grpSpLocks/>
              </p:cNvGrpSpPr>
              <p:nvPr/>
            </p:nvGrpSpPr>
            <p:grpSpPr bwMode="auto">
              <a:xfrm>
                <a:off x="541" y="1118"/>
                <a:ext cx="1590" cy="626"/>
                <a:chOff x="224" y="1386"/>
                <a:chExt cx="1590" cy="626"/>
              </a:xfrm>
            </p:grpSpPr>
            <p:grpSp>
              <p:nvGrpSpPr>
                <p:cNvPr id="15" name="Group 126"/>
                <p:cNvGrpSpPr>
                  <a:grpSpLocks noChangeAspect="1"/>
                </p:cNvGrpSpPr>
                <p:nvPr/>
              </p:nvGrpSpPr>
              <p:grpSpPr bwMode="auto">
                <a:xfrm>
                  <a:off x="224" y="1386"/>
                  <a:ext cx="1590" cy="192"/>
                  <a:chOff x="2930" y="2599"/>
                  <a:chExt cx="482" cy="58"/>
                </a:xfrm>
              </p:grpSpPr>
              <p:sp>
                <p:nvSpPr>
                  <p:cNvPr id="15399" name="Rectangl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31" y="2599"/>
                    <a:ext cx="481" cy="58"/>
                  </a:xfrm>
                  <a:prstGeom prst="rect">
                    <a:avLst/>
                  </a:prstGeom>
                  <a:solidFill>
                    <a:srgbClr val="7F7F7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400" name="Rectangle 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30" y="2599"/>
                    <a:ext cx="481" cy="58"/>
                  </a:xfrm>
                  <a:prstGeom prst="rect">
                    <a:avLst/>
                  </a:prstGeom>
                  <a:noFill/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5401" name="Rectangle 120"/>
                <p:cNvSpPr>
                  <a:spLocks noChangeArrowheads="1"/>
                </p:cNvSpPr>
                <p:nvPr/>
              </p:nvSpPr>
              <p:spPr bwMode="auto">
                <a:xfrm>
                  <a:off x="258" y="1661"/>
                  <a:ext cx="1115" cy="3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marL="342900" indent="-342900">
                    <a:lnSpc>
                      <a:spcPct val="80000"/>
                    </a:lnSpc>
                    <a:buFontTx/>
                    <a:buAutoNum type="arabicParenR"/>
                  </a:pPr>
                  <a:r>
                    <a:rPr lang="de-DE" sz="1600" b="0" dirty="0">
                      <a:solidFill>
                        <a:srgbClr val="000000"/>
                      </a:solidFill>
                    </a:rPr>
                    <a:t>Silicon </a:t>
                  </a:r>
                  <a:r>
                    <a:rPr lang="de-DE" sz="1600" b="0" dirty="0" err="1">
                      <a:solidFill>
                        <a:srgbClr val="000000"/>
                      </a:solidFill>
                    </a:rPr>
                    <a:t>wafer</a:t>
                  </a:r>
                  <a:endParaRPr lang="de-DE" sz="1600" b="0" dirty="0">
                    <a:solidFill>
                      <a:srgbClr val="000000"/>
                    </a:solidFill>
                  </a:endParaRPr>
                </a:p>
                <a:p>
                  <a:pPr marL="342900" indent="-342900">
                    <a:lnSpc>
                      <a:spcPct val="80000"/>
                    </a:lnSpc>
                  </a:pPr>
                  <a:endParaRPr lang="de-DE" dirty="0"/>
                </a:p>
              </p:txBody>
            </p:sp>
          </p:grpSp>
          <p:sp>
            <p:nvSpPr>
              <p:cNvPr id="15402" name="Text Box 166"/>
              <p:cNvSpPr txBox="1">
                <a:spLocks noChangeArrowheads="1"/>
              </p:cNvSpPr>
              <p:nvPr/>
            </p:nvSpPr>
            <p:spPr bwMode="auto">
              <a:xfrm>
                <a:off x="2130" y="1159"/>
                <a:ext cx="363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de-DE" sz="1200" b="1">
                    <a:solidFill>
                      <a:srgbClr val="5F5F5F"/>
                    </a:solidFill>
                  </a:rPr>
                  <a:t>Si</a:t>
                </a:r>
              </a:p>
            </p:txBody>
          </p:sp>
        </p:grpSp>
        <p:grpSp>
          <p:nvGrpSpPr>
            <p:cNvPr id="16" name="Gruppieren 12"/>
            <p:cNvGrpSpPr>
              <a:grpSpLocks noChangeAspect="1"/>
            </p:cNvGrpSpPr>
            <p:nvPr/>
          </p:nvGrpSpPr>
          <p:grpSpPr bwMode="auto">
            <a:xfrm>
              <a:off x="3996973" y="1062029"/>
              <a:ext cx="2160588" cy="1624425"/>
              <a:chOff x="5571605" y="2286000"/>
              <a:chExt cx="2880245" cy="2165841"/>
            </a:xfrm>
          </p:grpSpPr>
          <p:pic>
            <p:nvPicPr>
              <p:cNvPr id="15404" name="Grafik 41" descr="P1010279.JPG"/>
              <p:cNvPicPr>
                <a:picLocks noChangeAspect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571605" y="2286000"/>
                <a:ext cx="2880245" cy="216105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</p:pic>
          <p:sp>
            <p:nvSpPr>
              <p:cNvPr id="15405" name="Textfeld 42"/>
              <p:cNvSpPr txBox="1">
                <a:spLocks noChangeArrowheads="1"/>
              </p:cNvSpPr>
              <p:nvPr/>
            </p:nvSpPr>
            <p:spPr bwMode="auto">
              <a:xfrm>
                <a:off x="5572126" y="4000448"/>
                <a:ext cx="1346200" cy="451393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 sz="1600"/>
                  <a:t>Si</a:t>
                </a:r>
              </a:p>
            </p:txBody>
          </p:sp>
        </p:grpSp>
        <p:pic>
          <p:nvPicPr>
            <p:cNvPr id="15406" name="Picture 3" descr="p_silicon_0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110000" y="919139"/>
              <a:ext cx="1520841" cy="1428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408" name="Text Box 5"/>
          <p:cNvSpPr txBox="1">
            <a:spLocks noChangeArrowheads="1"/>
          </p:cNvSpPr>
          <p:nvPr/>
        </p:nvSpPr>
        <p:spPr bwMode="auto">
          <a:xfrm>
            <a:off x="250825" y="260350"/>
            <a:ext cx="4270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de-DE" sz="2400"/>
              <a:t>Fabrication process - example</a:t>
            </a:r>
          </a:p>
        </p:txBody>
      </p:sp>
      <p:sp>
        <p:nvSpPr>
          <p:cNvPr id="49" name="Textfeld 51"/>
          <p:cNvSpPr txBox="1">
            <a:spLocks noChangeArrowheads="1"/>
          </p:cNvSpPr>
          <p:nvPr/>
        </p:nvSpPr>
        <p:spPr bwMode="auto">
          <a:xfrm>
            <a:off x="-71237" y="6272037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de-DE" sz="1200" b="0" dirty="0">
                <a:solidFill>
                  <a:schemeClr val="accent4">
                    <a:lumMod val="75000"/>
                    <a:lumOff val="25000"/>
                  </a:schemeClr>
                </a:solidFill>
                <a:latin typeface="Arial" pitchFamily="34" charset="0"/>
              </a:rPr>
              <a:t>F. </a:t>
            </a:r>
            <a:r>
              <a:rPr lang="de-DE" sz="1200" b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Arial" pitchFamily="34" charset="0"/>
              </a:rPr>
              <a:t>Stade </a:t>
            </a:r>
            <a:r>
              <a:rPr lang="de-DE" sz="1200" b="0" dirty="0">
                <a:solidFill>
                  <a:schemeClr val="accent4">
                    <a:lumMod val="75000"/>
                    <a:lumOff val="25000"/>
                  </a:schemeClr>
                </a:solidFill>
                <a:latin typeface="Arial" pitchFamily="34" charset="0"/>
              </a:rPr>
              <a:t>et al., Microelectron. Eng. 84, 1589 (2007); M. </a:t>
            </a:r>
            <a:r>
              <a:rPr lang="de-DE" sz="1200" b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Arial" pitchFamily="34" charset="0"/>
              </a:rPr>
              <a:t>Fleischer </a:t>
            </a:r>
            <a:r>
              <a:rPr lang="de-DE" sz="1200" b="0" dirty="0">
                <a:solidFill>
                  <a:schemeClr val="accent4">
                    <a:lumMod val="75000"/>
                    <a:lumOff val="25000"/>
                  </a:schemeClr>
                </a:solidFill>
                <a:latin typeface="Arial" pitchFamily="34" charset="0"/>
              </a:rPr>
              <a:t>et al., Nanotechnology 21, 065301 (2010)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1"/>
          <p:cNvGrpSpPr>
            <a:grpSpLocks/>
          </p:cNvGrpSpPr>
          <p:nvPr/>
        </p:nvGrpSpPr>
        <p:grpSpPr bwMode="auto">
          <a:xfrm>
            <a:off x="431800" y="4508500"/>
            <a:ext cx="5729288" cy="1619250"/>
            <a:chOff x="432000" y="4643446"/>
            <a:chExt cx="5729490" cy="1620000"/>
          </a:xfrm>
        </p:grpSpPr>
        <p:grpSp>
          <p:nvGrpSpPr>
            <p:cNvPr id="3" name="Group 146"/>
            <p:cNvGrpSpPr>
              <a:grpSpLocks/>
            </p:cNvGrpSpPr>
            <p:nvPr/>
          </p:nvGrpSpPr>
          <p:grpSpPr bwMode="auto">
            <a:xfrm>
              <a:off x="4000496" y="4643446"/>
              <a:ext cx="2160994" cy="1620000"/>
              <a:chOff x="4143372" y="4786322"/>
              <a:chExt cx="2160994" cy="1620000"/>
            </a:xfrm>
          </p:grpSpPr>
          <p:pic>
            <p:nvPicPr>
              <p:cNvPr id="16388" name="Picture 145" descr="keg1.tif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143372" y="4786322"/>
                <a:ext cx="2160000" cy="162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uppieren 117"/>
              <p:cNvGrpSpPr>
                <a:grpSpLocks noChangeAspect="1"/>
              </p:cNvGrpSpPr>
              <p:nvPr/>
            </p:nvGrpSpPr>
            <p:grpSpPr bwMode="auto">
              <a:xfrm>
                <a:off x="4143372" y="6143644"/>
                <a:ext cx="2160994" cy="246221"/>
                <a:chOff x="4166433" y="6424604"/>
                <a:chExt cx="3430254" cy="390753"/>
              </a:xfrm>
            </p:grpSpPr>
            <p:sp>
              <p:nvSpPr>
                <p:cNvPr id="16390" name="Rectangle 42"/>
                <p:cNvSpPr>
                  <a:spLocks noChangeArrowheads="1"/>
                </p:cNvSpPr>
                <p:nvPr/>
              </p:nvSpPr>
              <p:spPr bwMode="auto">
                <a:xfrm>
                  <a:off x="4166433" y="6512775"/>
                  <a:ext cx="3428676" cy="226744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391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6661170" y="6424604"/>
                  <a:ext cx="935517" cy="3907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de-DE" sz="1000">
                      <a:solidFill>
                        <a:schemeClr val="bg1"/>
                      </a:solidFill>
                    </a:rPr>
                    <a:t>50 nm</a:t>
                  </a:r>
                </a:p>
              </p:txBody>
            </p:sp>
            <p:sp>
              <p:nvSpPr>
                <p:cNvPr id="16392" name="Line 31"/>
                <p:cNvSpPr>
                  <a:spLocks noChangeShapeType="1"/>
                </p:cNvSpPr>
                <p:nvPr/>
              </p:nvSpPr>
              <p:spPr bwMode="auto">
                <a:xfrm>
                  <a:off x="6207581" y="6627036"/>
                  <a:ext cx="496801" cy="0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  <p:grpSp>
          <p:nvGrpSpPr>
            <p:cNvPr id="5" name="Gruppieren 241"/>
            <p:cNvGrpSpPr>
              <a:grpSpLocks noChangeAspect="1"/>
            </p:cNvGrpSpPr>
            <p:nvPr/>
          </p:nvGrpSpPr>
          <p:grpSpPr bwMode="auto">
            <a:xfrm>
              <a:off x="432000" y="4929196"/>
              <a:ext cx="2851143" cy="1119431"/>
              <a:chOff x="-2786114" y="4845192"/>
              <a:chExt cx="3353781" cy="1316786"/>
            </a:xfrm>
          </p:grpSpPr>
          <p:sp>
            <p:nvSpPr>
              <p:cNvPr id="16394" name="Rectangle 104"/>
              <p:cNvSpPr>
                <a:spLocks noChangeArrowheads="1"/>
              </p:cNvSpPr>
              <p:nvPr/>
            </p:nvSpPr>
            <p:spPr bwMode="auto">
              <a:xfrm>
                <a:off x="-2786114" y="5640403"/>
                <a:ext cx="3353781" cy="521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de-DE" sz="1600" b="0" dirty="0">
                    <a:solidFill>
                      <a:srgbClr val="000000"/>
                    </a:solidFill>
                  </a:rPr>
                  <a:t>6) HSQ </a:t>
                </a:r>
                <a:r>
                  <a:rPr lang="de-DE" sz="1600" b="0" dirty="0" err="1">
                    <a:solidFill>
                      <a:srgbClr val="000000"/>
                    </a:solidFill>
                  </a:rPr>
                  <a:t>removal</a:t>
                </a:r>
                <a:r>
                  <a:rPr lang="de-DE" sz="1600" b="0" dirty="0">
                    <a:solidFill>
                      <a:srgbClr val="000000"/>
                    </a:solidFill>
                  </a:rPr>
                  <a:t> </a:t>
                </a:r>
                <a:r>
                  <a:rPr lang="de-DE" sz="1600" b="0" dirty="0" err="1">
                    <a:solidFill>
                      <a:srgbClr val="000000"/>
                    </a:solidFill>
                  </a:rPr>
                  <a:t>by</a:t>
                </a:r>
                <a:r>
                  <a:rPr lang="de-DE" sz="1600" b="0" dirty="0">
                    <a:solidFill>
                      <a:srgbClr val="000000"/>
                    </a:solidFill>
                  </a:rPr>
                  <a:t> </a:t>
                </a:r>
                <a:r>
                  <a:rPr lang="de-DE" sz="1600" b="0" dirty="0" err="1">
                    <a:solidFill>
                      <a:srgbClr val="000000"/>
                    </a:solidFill>
                  </a:rPr>
                  <a:t>further</a:t>
                </a:r>
                <a:endParaRPr lang="de-DE" sz="1600" b="0" dirty="0">
                  <a:solidFill>
                    <a:srgbClr val="000000"/>
                  </a:solidFill>
                </a:endParaRPr>
              </a:p>
              <a:p>
                <a:pPr>
                  <a:lnSpc>
                    <a:spcPct val="80000"/>
                  </a:lnSpc>
                </a:pPr>
                <a:r>
                  <a:rPr lang="de-DE" sz="1600" b="0" dirty="0">
                    <a:solidFill>
                      <a:srgbClr val="000000"/>
                    </a:solidFill>
                  </a:rPr>
                  <a:t>    </a:t>
                </a:r>
                <a:r>
                  <a:rPr lang="de-DE" sz="1600" b="0" dirty="0" err="1">
                    <a:solidFill>
                      <a:srgbClr val="000000"/>
                    </a:solidFill>
                  </a:rPr>
                  <a:t>ion</a:t>
                </a:r>
                <a:r>
                  <a:rPr lang="de-DE" sz="1600" b="0" dirty="0">
                    <a:solidFill>
                      <a:srgbClr val="000000"/>
                    </a:solidFill>
                  </a:rPr>
                  <a:t> </a:t>
                </a:r>
                <a:r>
                  <a:rPr lang="de-DE" sz="1600" b="0" dirty="0" err="1">
                    <a:solidFill>
                      <a:srgbClr val="000000"/>
                    </a:solidFill>
                  </a:rPr>
                  <a:t>etching</a:t>
                </a:r>
                <a:endParaRPr lang="de-DE" sz="1600" b="0" dirty="0"/>
              </a:p>
            </p:txBody>
          </p:sp>
          <p:grpSp>
            <p:nvGrpSpPr>
              <p:cNvPr id="6" name="Gruppieren 82"/>
              <p:cNvGrpSpPr>
                <a:grpSpLocks/>
              </p:cNvGrpSpPr>
              <p:nvPr/>
            </p:nvGrpSpPr>
            <p:grpSpPr bwMode="auto">
              <a:xfrm>
                <a:off x="-908102" y="4962535"/>
                <a:ext cx="187325" cy="231775"/>
                <a:chOff x="6915150" y="5060950"/>
                <a:chExt cx="187325" cy="231775"/>
              </a:xfrm>
            </p:grpSpPr>
            <p:sp>
              <p:nvSpPr>
                <p:cNvPr id="16396" name="Rectangle 77"/>
                <p:cNvSpPr>
                  <a:spLocks noChangeArrowheads="1"/>
                </p:cNvSpPr>
                <p:nvPr/>
              </p:nvSpPr>
              <p:spPr bwMode="auto">
                <a:xfrm>
                  <a:off x="6915150" y="5256213"/>
                  <a:ext cx="187325" cy="36512"/>
                </a:xfrm>
                <a:prstGeom prst="rect">
                  <a:avLst/>
                </a:prstGeom>
                <a:solidFill>
                  <a:srgbClr val="FF66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1" name="Trapezoid 240"/>
                <p:cNvSpPr/>
                <p:nvPr/>
              </p:nvSpPr>
              <p:spPr bwMode="auto">
                <a:xfrm>
                  <a:off x="6915775" y="5061461"/>
                  <a:ext cx="186743" cy="194297"/>
                </a:xfrm>
                <a:prstGeom prst="trapezoid">
                  <a:avLst>
                    <a:gd name="adj" fmla="val 66962"/>
                  </a:avLst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/>
                </a:p>
              </p:txBody>
            </p:sp>
          </p:grpSp>
          <p:grpSp>
            <p:nvGrpSpPr>
              <p:cNvPr id="7" name="Gruppieren 92"/>
              <p:cNvGrpSpPr>
                <a:grpSpLocks/>
              </p:cNvGrpSpPr>
              <p:nvPr/>
            </p:nvGrpSpPr>
            <p:grpSpPr bwMode="auto">
              <a:xfrm>
                <a:off x="-431852" y="4962535"/>
                <a:ext cx="187325" cy="231775"/>
                <a:chOff x="7391400" y="5060950"/>
                <a:chExt cx="187325" cy="231775"/>
              </a:xfrm>
            </p:grpSpPr>
            <p:sp>
              <p:nvSpPr>
                <p:cNvPr id="16399" name="Rectangle 77"/>
                <p:cNvSpPr>
                  <a:spLocks noChangeArrowheads="1"/>
                </p:cNvSpPr>
                <p:nvPr/>
              </p:nvSpPr>
              <p:spPr bwMode="auto">
                <a:xfrm>
                  <a:off x="7391400" y="5256213"/>
                  <a:ext cx="187325" cy="36512"/>
                </a:xfrm>
                <a:prstGeom prst="rect">
                  <a:avLst/>
                </a:prstGeom>
                <a:solidFill>
                  <a:srgbClr val="FF66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9" name="Trapezoid 238"/>
                <p:cNvSpPr/>
                <p:nvPr/>
              </p:nvSpPr>
              <p:spPr bwMode="auto">
                <a:xfrm>
                  <a:off x="7391971" y="5061461"/>
                  <a:ext cx="186743" cy="194297"/>
                </a:xfrm>
                <a:prstGeom prst="trapezoid">
                  <a:avLst>
                    <a:gd name="adj" fmla="val 66962"/>
                  </a:avLst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/>
                </a:p>
              </p:txBody>
            </p:sp>
          </p:grpSp>
          <p:sp>
            <p:nvSpPr>
              <p:cNvPr id="16401" name="Text Box 105"/>
              <p:cNvSpPr txBox="1">
                <a:spLocks noChangeArrowheads="1"/>
              </p:cNvSpPr>
              <p:nvPr/>
            </p:nvSpPr>
            <p:spPr bwMode="auto">
              <a:xfrm>
                <a:off x="-20558" y="4845192"/>
                <a:ext cx="576263" cy="6032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de-DE" sz="1200" b="1">
                    <a:solidFill>
                      <a:srgbClr val="FF9900"/>
                    </a:solidFill>
                  </a:rPr>
                  <a:t>Au</a:t>
                </a:r>
              </a:p>
              <a:p>
                <a:pPr>
                  <a:lnSpc>
                    <a:spcPct val="80000"/>
                  </a:lnSpc>
                </a:pPr>
                <a:r>
                  <a:rPr lang="de-DE" sz="1200" b="1">
                    <a:solidFill>
                      <a:srgbClr val="FF0000"/>
                    </a:solidFill>
                  </a:rPr>
                  <a:t>Ti</a:t>
                </a:r>
              </a:p>
              <a:p>
                <a:pPr>
                  <a:lnSpc>
                    <a:spcPct val="80000"/>
                  </a:lnSpc>
                </a:pPr>
                <a:endParaRPr lang="de-DE" sz="1200" b="1">
                  <a:solidFill>
                    <a:srgbClr val="FF0000"/>
                  </a:solidFill>
                </a:endParaRPr>
              </a:p>
              <a:p>
                <a:pPr>
                  <a:lnSpc>
                    <a:spcPct val="40000"/>
                  </a:lnSpc>
                </a:pPr>
                <a:r>
                  <a:rPr lang="de-DE" sz="1200" b="1">
                    <a:solidFill>
                      <a:srgbClr val="5F5F5F"/>
                    </a:solidFill>
                  </a:rPr>
                  <a:t>Si</a:t>
                </a:r>
              </a:p>
            </p:txBody>
          </p:sp>
          <p:grpSp>
            <p:nvGrpSpPr>
              <p:cNvPr id="8" name="Gruppieren 83"/>
              <p:cNvGrpSpPr>
                <a:grpSpLocks/>
              </p:cNvGrpSpPr>
              <p:nvPr/>
            </p:nvGrpSpPr>
            <p:grpSpPr bwMode="auto">
              <a:xfrm>
                <a:off x="-1360539" y="4962535"/>
                <a:ext cx="187325" cy="231775"/>
                <a:chOff x="6915150" y="5060950"/>
                <a:chExt cx="187325" cy="231775"/>
              </a:xfrm>
            </p:grpSpPr>
            <p:sp>
              <p:nvSpPr>
                <p:cNvPr id="16403" name="Rectangle 77"/>
                <p:cNvSpPr>
                  <a:spLocks noChangeArrowheads="1"/>
                </p:cNvSpPr>
                <p:nvPr/>
              </p:nvSpPr>
              <p:spPr bwMode="auto">
                <a:xfrm>
                  <a:off x="6915150" y="5256213"/>
                  <a:ext cx="187325" cy="36512"/>
                </a:xfrm>
                <a:prstGeom prst="rect">
                  <a:avLst/>
                </a:prstGeom>
                <a:solidFill>
                  <a:srgbClr val="FF66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7" name="Trapezoid 236"/>
                <p:cNvSpPr/>
                <p:nvPr/>
              </p:nvSpPr>
              <p:spPr bwMode="auto">
                <a:xfrm>
                  <a:off x="6914427" y="5061461"/>
                  <a:ext cx="188610" cy="194297"/>
                </a:xfrm>
                <a:prstGeom prst="trapezoid">
                  <a:avLst>
                    <a:gd name="adj" fmla="val 66962"/>
                  </a:avLst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/>
                </a:p>
              </p:txBody>
            </p:sp>
          </p:grpSp>
          <p:grpSp>
            <p:nvGrpSpPr>
              <p:cNvPr id="9" name="Gruppieren 86"/>
              <p:cNvGrpSpPr>
                <a:grpSpLocks/>
              </p:cNvGrpSpPr>
              <p:nvPr/>
            </p:nvGrpSpPr>
            <p:grpSpPr bwMode="auto">
              <a:xfrm>
                <a:off x="-1825677" y="4962535"/>
                <a:ext cx="187325" cy="231775"/>
                <a:chOff x="6915150" y="5060950"/>
                <a:chExt cx="187325" cy="231775"/>
              </a:xfrm>
            </p:grpSpPr>
            <p:sp>
              <p:nvSpPr>
                <p:cNvPr id="16406" name="Rectangle 77"/>
                <p:cNvSpPr>
                  <a:spLocks noChangeArrowheads="1"/>
                </p:cNvSpPr>
                <p:nvPr/>
              </p:nvSpPr>
              <p:spPr bwMode="auto">
                <a:xfrm>
                  <a:off x="6915150" y="5256213"/>
                  <a:ext cx="187325" cy="36512"/>
                </a:xfrm>
                <a:prstGeom prst="rect">
                  <a:avLst/>
                </a:prstGeom>
                <a:solidFill>
                  <a:srgbClr val="FF66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" name="Trapezoid 234"/>
                <p:cNvSpPr/>
                <p:nvPr/>
              </p:nvSpPr>
              <p:spPr bwMode="auto">
                <a:xfrm>
                  <a:off x="6914574" y="5061461"/>
                  <a:ext cx="188611" cy="194297"/>
                </a:xfrm>
                <a:prstGeom prst="trapezoid">
                  <a:avLst>
                    <a:gd name="adj" fmla="val 66962"/>
                  </a:avLst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/>
                </a:p>
              </p:txBody>
            </p:sp>
          </p:grpSp>
          <p:grpSp>
            <p:nvGrpSpPr>
              <p:cNvPr id="10" name="Gruppieren 89"/>
              <p:cNvGrpSpPr>
                <a:grpSpLocks/>
              </p:cNvGrpSpPr>
              <p:nvPr/>
            </p:nvGrpSpPr>
            <p:grpSpPr bwMode="auto">
              <a:xfrm>
                <a:off x="-2286052" y="4962535"/>
                <a:ext cx="187325" cy="231775"/>
                <a:chOff x="6915150" y="5060950"/>
                <a:chExt cx="187325" cy="231775"/>
              </a:xfrm>
            </p:grpSpPr>
            <p:sp>
              <p:nvSpPr>
                <p:cNvPr id="16409" name="Rectangle 77"/>
                <p:cNvSpPr>
                  <a:spLocks noChangeArrowheads="1"/>
                </p:cNvSpPr>
                <p:nvPr/>
              </p:nvSpPr>
              <p:spPr bwMode="auto">
                <a:xfrm>
                  <a:off x="6915150" y="5256213"/>
                  <a:ext cx="187325" cy="36512"/>
                </a:xfrm>
                <a:prstGeom prst="rect">
                  <a:avLst/>
                </a:prstGeom>
                <a:solidFill>
                  <a:srgbClr val="FF66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3" name="Trapezoid 232"/>
                <p:cNvSpPr/>
                <p:nvPr/>
              </p:nvSpPr>
              <p:spPr bwMode="auto">
                <a:xfrm>
                  <a:off x="6915559" y="5061461"/>
                  <a:ext cx="186743" cy="194297"/>
                </a:xfrm>
                <a:prstGeom prst="trapezoid">
                  <a:avLst>
                    <a:gd name="adj" fmla="val 66962"/>
                  </a:avLst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/>
                </a:p>
              </p:txBody>
            </p:sp>
          </p:grpSp>
          <p:sp>
            <p:nvSpPr>
              <p:cNvPr id="16411" name="Rectangle 47"/>
              <p:cNvSpPr>
                <a:spLocks noChangeArrowheads="1"/>
              </p:cNvSpPr>
              <p:nvPr/>
            </p:nvSpPr>
            <p:spPr bwMode="auto">
              <a:xfrm>
                <a:off x="-2530527" y="5194310"/>
                <a:ext cx="2519363" cy="296863"/>
              </a:xfrm>
              <a:prstGeom prst="rect">
                <a:avLst/>
              </a:prstGeom>
              <a:solidFill>
                <a:srgbClr val="7F7F7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" name="Group 97"/>
          <p:cNvGrpSpPr>
            <a:grpSpLocks/>
          </p:cNvGrpSpPr>
          <p:nvPr/>
        </p:nvGrpSpPr>
        <p:grpSpPr bwMode="auto">
          <a:xfrm>
            <a:off x="431800" y="2651125"/>
            <a:ext cx="8712200" cy="3662363"/>
            <a:chOff x="272" y="1797"/>
            <a:chExt cx="5488" cy="2307"/>
          </a:xfrm>
        </p:grpSpPr>
        <p:grpSp>
          <p:nvGrpSpPr>
            <p:cNvPr id="12" name="Gruppieren 93"/>
            <p:cNvGrpSpPr>
              <a:grpSpLocks noChangeAspect="1"/>
            </p:cNvGrpSpPr>
            <p:nvPr/>
          </p:nvGrpSpPr>
          <p:grpSpPr bwMode="auto">
            <a:xfrm>
              <a:off x="272" y="1977"/>
              <a:ext cx="1861" cy="816"/>
              <a:chOff x="5037138" y="3009992"/>
              <a:chExt cx="3475939" cy="1523392"/>
            </a:xfrm>
          </p:grpSpPr>
          <p:sp>
            <p:nvSpPr>
              <p:cNvPr id="16414" name="Rectangle 103"/>
              <p:cNvSpPr>
                <a:spLocks noChangeArrowheads="1"/>
              </p:cNvSpPr>
              <p:nvPr/>
            </p:nvSpPr>
            <p:spPr bwMode="auto">
              <a:xfrm>
                <a:off x="5037138" y="4012228"/>
                <a:ext cx="3354533" cy="5211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de-DE" sz="1600" b="0" dirty="0">
                    <a:solidFill>
                      <a:srgbClr val="000000"/>
                    </a:solidFill>
                  </a:rPr>
                  <a:t>5) Transfer </a:t>
                </a:r>
                <a:r>
                  <a:rPr lang="de-DE" sz="1600" b="0" dirty="0" err="1">
                    <a:solidFill>
                      <a:srgbClr val="000000"/>
                    </a:solidFill>
                  </a:rPr>
                  <a:t>into</a:t>
                </a:r>
                <a:r>
                  <a:rPr lang="de-DE" sz="1600" b="0" dirty="0">
                    <a:solidFill>
                      <a:srgbClr val="000000"/>
                    </a:solidFill>
                  </a:rPr>
                  <a:t> </a:t>
                </a:r>
                <a:r>
                  <a:rPr lang="de-DE" sz="1600" b="0" dirty="0" err="1">
                    <a:solidFill>
                      <a:srgbClr val="000000"/>
                    </a:solidFill>
                  </a:rPr>
                  <a:t>metal</a:t>
                </a:r>
                <a:r>
                  <a:rPr lang="de-DE" sz="1600" b="0" dirty="0">
                    <a:solidFill>
                      <a:srgbClr val="000000"/>
                    </a:solidFill>
                  </a:rPr>
                  <a:t> </a:t>
                </a:r>
                <a:r>
                  <a:rPr lang="de-DE" sz="1600" b="0" dirty="0" err="1">
                    <a:solidFill>
                      <a:srgbClr val="000000"/>
                    </a:solidFill>
                  </a:rPr>
                  <a:t>by</a:t>
                </a:r>
                <a:r>
                  <a:rPr lang="de-DE" sz="1600" b="0" dirty="0">
                    <a:solidFill>
                      <a:srgbClr val="000000"/>
                    </a:solidFill>
                  </a:rPr>
                  <a:t> </a:t>
                </a:r>
                <a:r>
                  <a:rPr lang="de-DE" sz="1600" b="0" dirty="0" err="1">
                    <a:solidFill>
                      <a:srgbClr val="000000"/>
                    </a:solidFill>
                  </a:rPr>
                  <a:t>ion</a:t>
                </a:r>
                <a:r>
                  <a:rPr lang="de-DE" sz="1600" b="0" dirty="0">
                    <a:solidFill>
                      <a:srgbClr val="000000"/>
                    </a:solidFill>
                  </a:rPr>
                  <a:t> </a:t>
                </a:r>
              </a:p>
              <a:p>
                <a:pPr>
                  <a:lnSpc>
                    <a:spcPct val="80000"/>
                  </a:lnSpc>
                </a:pPr>
                <a:r>
                  <a:rPr lang="de-DE" sz="1600" b="0" dirty="0">
                    <a:solidFill>
                      <a:srgbClr val="000000"/>
                    </a:solidFill>
                  </a:rPr>
                  <a:t>     </a:t>
                </a:r>
                <a:r>
                  <a:rPr lang="de-DE" sz="1600" b="0" dirty="0" err="1">
                    <a:solidFill>
                      <a:srgbClr val="000000"/>
                    </a:solidFill>
                  </a:rPr>
                  <a:t>etching</a:t>
                </a:r>
                <a:r>
                  <a:rPr lang="de-DE" sz="1600" b="0" dirty="0">
                    <a:solidFill>
                      <a:srgbClr val="000000"/>
                    </a:solidFill>
                  </a:rPr>
                  <a:t> </a:t>
                </a:r>
                <a:endParaRPr lang="de-DE" sz="1600" b="0" dirty="0"/>
              </a:p>
            </p:txBody>
          </p:sp>
          <p:sp>
            <p:nvSpPr>
              <p:cNvPr id="16415" name="Text Box 106"/>
              <p:cNvSpPr txBox="1">
                <a:spLocks noChangeArrowheads="1"/>
              </p:cNvSpPr>
              <p:nvPr/>
            </p:nvSpPr>
            <p:spPr bwMode="auto">
              <a:xfrm>
                <a:off x="7803321" y="3009992"/>
                <a:ext cx="709756" cy="966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de-DE" sz="1200" b="1">
                    <a:solidFill>
                      <a:srgbClr val="00CCFF"/>
                    </a:solidFill>
                  </a:rPr>
                  <a:t>HSQ</a:t>
                </a:r>
              </a:p>
              <a:p>
                <a:pPr>
                  <a:lnSpc>
                    <a:spcPct val="80000"/>
                  </a:lnSpc>
                </a:pPr>
                <a:r>
                  <a:rPr lang="de-DE" sz="1200" b="1">
                    <a:solidFill>
                      <a:srgbClr val="FF00FF"/>
                    </a:solidFill>
                  </a:rPr>
                  <a:t>Cr</a:t>
                </a:r>
              </a:p>
              <a:p>
                <a:pPr>
                  <a:lnSpc>
                    <a:spcPct val="80000"/>
                  </a:lnSpc>
                </a:pPr>
                <a:r>
                  <a:rPr lang="de-DE" sz="1200" b="1">
                    <a:solidFill>
                      <a:srgbClr val="FF9900"/>
                    </a:solidFill>
                  </a:rPr>
                  <a:t>Au</a:t>
                </a:r>
              </a:p>
              <a:p>
                <a:pPr>
                  <a:lnSpc>
                    <a:spcPct val="80000"/>
                  </a:lnSpc>
                </a:pPr>
                <a:r>
                  <a:rPr lang="de-DE" sz="1200" b="1">
                    <a:solidFill>
                      <a:srgbClr val="FF0000"/>
                    </a:solidFill>
                  </a:rPr>
                  <a:t>Ti</a:t>
                </a:r>
              </a:p>
              <a:p>
                <a:pPr>
                  <a:lnSpc>
                    <a:spcPct val="80000"/>
                  </a:lnSpc>
                </a:pPr>
                <a:r>
                  <a:rPr lang="de-DE" sz="1200" b="1">
                    <a:solidFill>
                      <a:srgbClr val="5F5F5F"/>
                    </a:solidFill>
                  </a:rPr>
                  <a:t>Si</a:t>
                </a:r>
              </a:p>
            </p:txBody>
          </p:sp>
          <p:sp>
            <p:nvSpPr>
              <p:cNvPr id="16416" name="Rectangle 47"/>
              <p:cNvSpPr>
                <a:spLocks noChangeAspect="1" noChangeArrowheads="1"/>
              </p:cNvSpPr>
              <p:nvPr/>
            </p:nvSpPr>
            <p:spPr bwMode="auto">
              <a:xfrm>
                <a:off x="5287963" y="3559823"/>
                <a:ext cx="2519362" cy="293041"/>
              </a:xfrm>
              <a:prstGeom prst="rect">
                <a:avLst/>
              </a:prstGeom>
              <a:solidFill>
                <a:srgbClr val="7F7F7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7" name="Rectangle 49"/>
              <p:cNvSpPr>
                <a:spLocks noChangeArrowheads="1"/>
              </p:cNvSpPr>
              <p:nvPr/>
            </p:nvSpPr>
            <p:spPr bwMode="auto">
              <a:xfrm>
                <a:off x="5570802" y="3218400"/>
                <a:ext cx="115200" cy="75600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8" name="Rectangle 55"/>
              <p:cNvSpPr>
                <a:spLocks noChangeArrowheads="1"/>
              </p:cNvSpPr>
              <p:nvPr/>
            </p:nvSpPr>
            <p:spPr bwMode="auto">
              <a:xfrm>
                <a:off x="6036962" y="3218400"/>
                <a:ext cx="115200" cy="75600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9" name="Rectangle 51"/>
              <p:cNvSpPr>
                <a:spLocks noChangeArrowheads="1"/>
              </p:cNvSpPr>
              <p:nvPr/>
            </p:nvSpPr>
            <p:spPr bwMode="auto">
              <a:xfrm>
                <a:off x="7424967" y="3218400"/>
                <a:ext cx="115200" cy="75600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0" name="Rectangle 53"/>
              <p:cNvSpPr>
                <a:spLocks noChangeArrowheads="1"/>
              </p:cNvSpPr>
              <p:nvPr/>
            </p:nvSpPr>
            <p:spPr bwMode="auto">
              <a:xfrm>
                <a:off x="6953570" y="3218400"/>
                <a:ext cx="115200" cy="75600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1" name="Rectangle 57"/>
              <p:cNvSpPr>
                <a:spLocks noChangeArrowheads="1"/>
              </p:cNvSpPr>
              <p:nvPr/>
            </p:nvSpPr>
            <p:spPr bwMode="auto">
              <a:xfrm>
                <a:off x="6497886" y="3218400"/>
                <a:ext cx="115200" cy="75600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2" name="Rectangle 77"/>
              <p:cNvSpPr>
                <a:spLocks noChangeArrowheads="1"/>
              </p:cNvSpPr>
              <p:nvPr/>
            </p:nvSpPr>
            <p:spPr bwMode="auto">
              <a:xfrm>
                <a:off x="5500800" y="3524400"/>
                <a:ext cx="259200" cy="36000"/>
              </a:xfrm>
              <a:prstGeom prst="rect">
                <a:avLst/>
              </a:prstGeom>
              <a:solidFill>
                <a:srgbClr val="FF66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Trapezoid 166"/>
              <p:cNvSpPr/>
              <p:nvPr/>
            </p:nvSpPr>
            <p:spPr bwMode="auto">
              <a:xfrm>
                <a:off x="5500347" y="3331071"/>
                <a:ext cx="259622" cy="194141"/>
              </a:xfrm>
              <a:prstGeom prst="trapezoid">
                <a:avLst>
                  <a:gd name="adj" fmla="val 36966"/>
                </a:avLst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6424" name="Rectangle 77"/>
              <p:cNvSpPr>
                <a:spLocks noChangeArrowheads="1"/>
              </p:cNvSpPr>
              <p:nvPr/>
            </p:nvSpPr>
            <p:spPr bwMode="auto">
              <a:xfrm>
                <a:off x="5961600" y="3524400"/>
                <a:ext cx="259200" cy="36000"/>
              </a:xfrm>
              <a:prstGeom prst="rect">
                <a:avLst/>
              </a:prstGeom>
              <a:solidFill>
                <a:srgbClr val="FF66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Trapezoid 168"/>
              <p:cNvSpPr/>
              <p:nvPr/>
            </p:nvSpPr>
            <p:spPr bwMode="auto">
              <a:xfrm>
                <a:off x="5961690" y="3331071"/>
                <a:ext cx="259621" cy="194141"/>
              </a:xfrm>
              <a:prstGeom prst="trapezoid">
                <a:avLst>
                  <a:gd name="adj" fmla="val 36968"/>
                </a:avLst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6426" name="Rectangle 77"/>
              <p:cNvSpPr>
                <a:spLocks noChangeArrowheads="1"/>
              </p:cNvSpPr>
              <p:nvPr/>
            </p:nvSpPr>
            <p:spPr bwMode="auto">
              <a:xfrm>
                <a:off x="6426000" y="3524400"/>
                <a:ext cx="259200" cy="36000"/>
              </a:xfrm>
              <a:prstGeom prst="rect">
                <a:avLst/>
              </a:prstGeom>
              <a:solidFill>
                <a:srgbClr val="FF66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Trapezoid 170"/>
              <p:cNvSpPr/>
              <p:nvPr/>
            </p:nvSpPr>
            <p:spPr bwMode="auto">
              <a:xfrm>
                <a:off x="6426766" y="3331071"/>
                <a:ext cx="257754" cy="194141"/>
              </a:xfrm>
              <a:prstGeom prst="trapezoid">
                <a:avLst>
                  <a:gd name="adj" fmla="val 38600"/>
                </a:avLst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6428" name="Rectangle 77"/>
              <p:cNvSpPr>
                <a:spLocks noChangeArrowheads="1"/>
              </p:cNvSpPr>
              <p:nvPr/>
            </p:nvSpPr>
            <p:spPr bwMode="auto">
              <a:xfrm>
                <a:off x="6879600" y="3524400"/>
                <a:ext cx="259200" cy="36000"/>
              </a:xfrm>
              <a:prstGeom prst="rect">
                <a:avLst/>
              </a:prstGeom>
              <a:solidFill>
                <a:srgbClr val="FF66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Trapezoid 172"/>
              <p:cNvSpPr/>
              <p:nvPr/>
            </p:nvSpPr>
            <p:spPr bwMode="auto">
              <a:xfrm>
                <a:off x="6878769" y="3331071"/>
                <a:ext cx="259622" cy="194141"/>
              </a:xfrm>
              <a:prstGeom prst="trapezoid">
                <a:avLst>
                  <a:gd name="adj" fmla="val 38600"/>
                </a:avLst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6430" name="Rectangle 77"/>
              <p:cNvSpPr>
                <a:spLocks noChangeArrowheads="1"/>
              </p:cNvSpPr>
              <p:nvPr/>
            </p:nvSpPr>
            <p:spPr bwMode="auto">
              <a:xfrm>
                <a:off x="7354800" y="3524400"/>
                <a:ext cx="259200" cy="36000"/>
              </a:xfrm>
              <a:prstGeom prst="rect">
                <a:avLst/>
              </a:prstGeom>
              <a:solidFill>
                <a:srgbClr val="FF66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Trapezoid 174"/>
              <p:cNvSpPr/>
              <p:nvPr/>
            </p:nvSpPr>
            <p:spPr bwMode="auto">
              <a:xfrm>
                <a:off x="7355053" y="3331071"/>
                <a:ext cx="259621" cy="194141"/>
              </a:xfrm>
              <a:prstGeom prst="trapezoid">
                <a:avLst>
                  <a:gd name="adj" fmla="val 38600"/>
                </a:avLst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6432" name="Rectangle 37"/>
              <p:cNvSpPr>
                <a:spLocks noChangeArrowheads="1"/>
              </p:cNvSpPr>
              <p:nvPr/>
            </p:nvSpPr>
            <p:spPr bwMode="auto">
              <a:xfrm>
                <a:off x="5570802" y="3292947"/>
                <a:ext cx="115200" cy="36000"/>
              </a:xfrm>
              <a:prstGeom prst="rect">
                <a:avLst/>
              </a:prstGeom>
              <a:solidFill>
                <a:srgbClr val="FF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3" name="Rectangle 39"/>
              <p:cNvSpPr>
                <a:spLocks noChangeArrowheads="1"/>
              </p:cNvSpPr>
              <p:nvPr/>
            </p:nvSpPr>
            <p:spPr bwMode="auto">
              <a:xfrm>
                <a:off x="6497886" y="3292947"/>
                <a:ext cx="115200" cy="36000"/>
              </a:xfrm>
              <a:prstGeom prst="rect">
                <a:avLst/>
              </a:prstGeom>
              <a:solidFill>
                <a:srgbClr val="FF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4" name="Rectangle 41"/>
              <p:cNvSpPr>
                <a:spLocks noChangeArrowheads="1"/>
              </p:cNvSpPr>
              <p:nvPr/>
            </p:nvSpPr>
            <p:spPr bwMode="auto">
              <a:xfrm>
                <a:off x="7424967" y="3292946"/>
                <a:ext cx="115200" cy="36000"/>
              </a:xfrm>
              <a:prstGeom prst="rect">
                <a:avLst/>
              </a:prstGeom>
              <a:solidFill>
                <a:srgbClr val="FF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5" name="Rectangle 43"/>
              <p:cNvSpPr>
                <a:spLocks noChangeArrowheads="1"/>
              </p:cNvSpPr>
              <p:nvPr/>
            </p:nvSpPr>
            <p:spPr bwMode="auto">
              <a:xfrm>
                <a:off x="6036962" y="3292946"/>
                <a:ext cx="115200" cy="36000"/>
              </a:xfrm>
              <a:prstGeom prst="rect">
                <a:avLst/>
              </a:prstGeom>
              <a:solidFill>
                <a:srgbClr val="FF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6" name="Rectangle 45"/>
              <p:cNvSpPr>
                <a:spLocks noChangeArrowheads="1"/>
              </p:cNvSpPr>
              <p:nvPr/>
            </p:nvSpPr>
            <p:spPr bwMode="auto">
              <a:xfrm>
                <a:off x="6953570" y="3292946"/>
                <a:ext cx="115231" cy="36000"/>
              </a:xfrm>
              <a:prstGeom prst="rect">
                <a:avLst/>
              </a:prstGeom>
              <a:solidFill>
                <a:srgbClr val="FF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6437" name="Picture 15" descr="p18A_21b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7" y="1797"/>
              <a:ext cx="1361" cy="102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grpSp>
          <p:nvGrpSpPr>
            <p:cNvPr id="13" name="Group 137"/>
            <p:cNvGrpSpPr>
              <a:grpSpLocks/>
            </p:cNvGrpSpPr>
            <p:nvPr/>
          </p:nvGrpSpPr>
          <p:grpSpPr bwMode="auto">
            <a:xfrm>
              <a:off x="4763" y="2461"/>
              <a:ext cx="997" cy="1643"/>
              <a:chOff x="7593733" y="3114203"/>
              <a:chExt cx="1550267" cy="2562076"/>
            </a:xfrm>
          </p:grpSpPr>
          <p:pic>
            <p:nvPicPr>
              <p:cNvPr id="16439" name="Picture 41" descr="_MH00934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8000"/>
              </a:blip>
              <a:srcRect/>
              <a:stretch>
                <a:fillRect/>
              </a:stretch>
            </p:blipFill>
            <p:spPr bwMode="auto">
              <a:xfrm>
                <a:off x="7593733" y="3114203"/>
                <a:ext cx="1550267" cy="23165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40" name="Picture 42" descr="ionmilli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593733" y="4904474"/>
                <a:ext cx="578351" cy="7718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4" name="Group 96"/>
          <p:cNvGrpSpPr>
            <a:grpSpLocks/>
          </p:cNvGrpSpPr>
          <p:nvPr/>
        </p:nvGrpSpPr>
        <p:grpSpPr bwMode="auto">
          <a:xfrm>
            <a:off x="431800" y="-25400"/>
            <a:ext cx="8712200" cy="3679825"/>
            <a:chOff x="272" y="118"/>
            <a:chExt cx="5488" cy="2318"/>
          </a:xfrm>
        </p:grpSpPr>
        <p:pic>
          <p:nvPicPr>
            <p:cNvPr id="16442" name="Picture 95" descr="xl30b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63" y="118"/>
              <a:ext cx="997" cy="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" name="Gruppieren 193"/>
            <p:cNvGrpSpPr>
              <a:grpSpLocks noChangeAspect="1"/>
            </p:cNvGrpSpPr>
            <p:nvPr/>
          </p:nvGrpSpPr>
          <p:grpSpPr bwMode="auto">
            <a:xfrm>
              <a:off x="272" y="900"/>
              <a:ext cx="1861" cy="806"/>
              <a:chOff x="5036400" y="1297023"/>
              <a:chExt cx="3475940" cy="1503900"/>
            </a:xfrm>
          </p:grpSpPr>
          <p:sp>
            <p:nvSpPr>
              <p:cNvPr id="16444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7424231" y="1415625"/>
                <a:ext cx="104755" cy="157128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5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6952833" y="1415625"/>
                <a:ext cx="115231" cy="157128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6" name="Rectangle 150"/>
              <p:cNvSpPr>
                <a:spLocks noChangeAspect="1" noChangeArrowheads="1"/>
              </p:cNvSpPr>
              <p:nvPr/>
            </p:nvSpPr>
            <p:spPr bwMode="auto">
              <a:xfrm>
                <a:off x="6497148" y="1415625"/>
                <a:ext cx="115231" cy="157128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7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5570064" y="1415625"/>
                <a:ext cx="115231" cy="157128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8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6036225" y="1415625"/>
                <a:ext cx="104755" cy="157128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6" name="Gruppieren 97"/>
              <p:cNvGrpSpPr>
                <a:grpSpLocks/>
              </p:cNvGrpSpPr>
              <p:nvPr/>
            </p:nvGrpSpPr>
            <p:grpSpPr bwMode="auto">
              <a:xfrm>
                <a:off x="5036400" y="1297023"/>
                <a:ext cx="3475940" cy="1503900"/>
                <a:chOff x="5037138" y="1295861"/>
                <a:chExt cx="3475940" cy="1503900"/>
              </a:xfrm>
            </p:grpSpPr>
            <p:sp>
              <p:nvSpPr>
                <p:cNvPr id="16450" name="Rectangle 152"/>
                <p:cNvSpPr>
                  <a:spLocks noChangeArrowheads="1"/>
                </p:cNvSpPr>
                <p:nvPr/>
              </p:nvSpPr>
              <p:spPr bwMode="auto">
                <a:xfrm>
                  <a:off x="5037138" y="2278891"/>
                  <a:ext cx="2966710" cy="5208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de-DE" sz="1600" b="0" dirty="0">
                      <a:solidFill>
                        <a:srgbClr val="000000"/>
                      </a:solidFill>
                    </a:rPr>
                    <a:t>4) </a:t>
                  </a:r>
                  <a:r>
                    <a:rPr lang="de-DE" sz="1600" b="0" dirty="0" err="1">
                      <a:solidFill>
                        <a:srgbClr val="000000"/>
                      </a:solidFill>
                    </a:rPr>
                    <a:t>Electron</a:t>
                  </a:r>
                  <a:r>
                    <a:rPr lang="de-DE" sz="1600" b="0" dirty="0">
                      <a:solidFill>
                        <a:srgbClr val="000000"/>
                      </a:solidFill>
                    </a:rPr>
                    <a:t> beam </a:t>
                  </a:r>
                  <a:r>
                    <a:rPr lang="de-DE" sz="1600" b="0" dirty="0" err="1">
                      <a:solidFill>
                        <a:srgbClr val="000000"/>
                      </a:solidFill>
                    </a:rPr>
                    <a:t>exposure</a:t>
                  </a:r>
                  <a:r>
                    <a:rPr lang="de-DE" sz="1600" b="0" dirty="0">
                      <a:solidFill>
                        <a:srgbClr val="000000"/>
                      </a:solidFill>
                    </a:rPr>
                    <a:t>,</a:t>
                  </a:r>
                </a:p>
                <a:p>
                  <a:pPr>
                    <a:lnSpc>
                      <a:spcPct val="80000"/>
                    </a:lnSpc>
                  </a:pPr>
                  <a:r>
                    <a:rPr lang="de-DE" sz="1600" b="0" dirty="0">
                      <a:solidFill>
                        <a:srgbClr val="000000"/>
                      </a:solidFill>
                    </a:rPr>
                    <a:t>    </a:t>
                  </a:r>
                  <a:r>
                    <a:rPr lang="de-DE" sz="1600" b="0" dirty="0" err="1">
                      <a:solidFill>
                        <a:srgbClr val="000000"/>
                      </a:solidFill>
                    </a:rPr>
                    <a:t>development</a:t>
                  </a:r>
                  <a:r>
                    <a:rPr lang="de-DE" sz="1600" b="0" dirty="0">
                      <a:solidFill>
                        <a:srgbClr val="000000"/>
                      </a:solidFill>
                    </a:rPr>
                    <a:t> </a:t>
                  </a:r>
                  <a:r>
                    <a:rPr lang="de-DE" sz="1600" b="0" dirty="0" err="1">
                      <a:solidFill>
                        <a:srgbClr val="000000"/>
                      </a:solidFill>
                    </a:rPr>
                    <a:t>with</a:t>
                  </a:r>
                  <a:r>
                    <a:rPr lang="de-DE" sz="1600" b="0" dirty="0">
                      <a:solidFill>
                        <a:srgbClr val="000000"/>
                      </a:solidFill>
                    </a:rPr>
                    <a:t> TMAH</a:t>
                  </a:r>
                  <a:endParaRPr lang="de-DE" sz="1600" b="0" dirty="0"/>
                </a:p>
              </p:txBody>
            </p:sp>
            <p:sp>
              <p:nvSpPr>
                <p:cNvPr id="16451" name="Text Box 163"/>
                <p:cNvSpPr txBox="1">
                  <a:spLocks noChangeArrowheads="1"/>
                </p:cNvSpPr>
                <p:nvPr/>
              </p:nvSpPr>
              <p:spPr bwMode="auto">
                <a:xfrm>
                  <a:off x="7803321" y="1295861"/>
                  <a:ext cx="709757" cy="966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de-DE" sz="1200" b="1">
                      <a:solidFill>
                        <a:srgbClr val="00CCFF"/>
                      </a:solidFill>
                    </a:rPr>
                    <a:t>HSQ</a:t>
                  </a:r>
                </a:p>
                <a:p>
                  <a:pPr>
                    <a:lnSpc>
                      <a:spcPct val="80000"/>
                    </a:lnSpc>
                  </a:pPr>
                  <a:r>
                    <a:rPr lang="de-DE" sz="1200" b="1">
                      <a:solidFill>
                        <a:srgbClr val="FF00FF"/>
                      </a:solidFill>
                    </a:rPr>
                    <a:t>Cr</a:t>
                  </a:r>
                </a:p>
                <a:p>
                  <a:pPr>
                    <a:lnSpc>
                      <a:spcPct val="80000"/>
                    </a:lnSpc>
                  </a:pPr>
                  <a:r>
                    <a:rPr lang="de-DE" sz="1200" b="1">
                      <a:solidFill>
                        <a:srgbClr val="FF9900"/>
                      </a:solidFill>
                    </a:rPr>
                    <a:t>Au</a:t>
                  </a:r>
                </a:p>
                <a:p>
                  <a:pPr>
                    <a:lnSpc>
                      <a:spcPct val="80000"/>
                    </a:lnSpc>
                  </a:pPr>
                  <a:r>
                    <a:rPr lang="de-DE" sz="1200" b="1">
                      <a:solidFill>
                        <a:srgbClr val="FF0000"/>
                      </a:solidFill>
                    </a:rPr>
                    <a:t>Ti</a:t>
                  </a:r>
                </a:p>
                <a:p>
                  <a:pPr>
                    <a:lnSpc>
                      <a:spcPct val="80000"/>
                    </a:lnSpc>
                  </a:pPr>
                  <a:r>
                    <a:rPr lang="de-DE" sz="1200" b="1">
                      <a:solidFill>
                        <a:srgbClr val="5F5F5F"/>
                      </a:solidFill>
                    </a:rPr>
                    <a:t>Si</a:t>
                  </a:r>
                </a:p>
              </p:txBody>
            </p:sp>
            <p:grpSp>
              <p:nvGrpSpPr>
                <p:cNvPr id="17" name="Gruppieren 90"/>
                <p:cNvGrpSpPr>
                  <a:grpSpLocks/>
                </p:cNvGrpSpPr>
                <p:nvPr/>
              </p:nvGrpSpPr>
              <p:grpSpPr bwMode="auto">
                <a:xfrm>
                  <a:off x="5292000" y="1571612"/>
                  <a:ext cx="2521025" cy="566853"/>
                  <a:chOff x="986400" y="3300413"/>
                  <a:chExt cx="2521025" cy="566853"/>
                </a:xfrm>
              </p:grpSpPr>
              <p:sp>
                <p:nvSpPr>
                  <p:cNvPr id="16453" name="Rectangle 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87426" y="3578400"/>
                    <a:ext cx="2519363" cy="288866"/>
                  </a:xfrm>
                  <a:prstGeom prst="rect">
                    <a:avLst/>
                  </a:prstGeom>
                  <a:solidFill>
                    <a:srgbClr val="7F7F7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54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987425" y="3300413"/>
                    <a:ext cx="2520000" cy="36000"/>
                  </a:xfrm>
                  <a:prstGeom prst="rect">
                    <a:avLst/>
                  </a:prstGeom>
                  <a:solidFill>
                    <a:srgbClr val="FF00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55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987425" y="3337200"/>
                    <a:ext cx="2520000" cy="205200"/>
                  </a:xfrm>
                  <a:prstGeom prst="rect">
                    <a:avLst/>
                  </a:prstGeom>
                  <a:solidFill>
                    <a:srgbClr val="FFFF00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56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986400" y="3542400"/>
                    <a:ext cx="2520000" cy="36000"/>
                  </a:xfrm>
                  <a:prstGeom prst="rect">
                    <a:avLst/>
                  </a:prstGeom>
                  <a:solidFill>
                    <a:srgbClr val="FF6600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pic>
          <p:nvPicPr>
            <p:cNvPr id="16457" name="Picture 17" descr="IMG_0102"/>
            <p:cNvPicPr>
              <a:picLocks noChangeAspect="1" noChangeArrowheads="1"/>
            </p:cNvPicPr>
            <p:nvPr/>
          </p:nvPicPr>
          <p:blipFill>
            <a:blip r:embed="rId7" cstate="print"/>
            <a:srcRect t="1715" b="15405"/>
            <a:stretch>
              <a:fillRect/>
            </a:stretch>
          </p:blipFill>
          <p:spPr bwMode="auto">
            <a:xfrm>
              <a:off x="4763" y="1451"/>
              <a:ext cx="997" cy="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8" name="Group 148"/>
            <p:cNvGrpSpPr>
              <a:grpSpLocks/>
            </p:cNvGrpSpPr>
            <p:nvPr/>
          </p:nvGrpSpPr>
          <p:grpSpPr bwMode="auto">
            <a:xfrm>
              <a:off x="2520" y="720"/>
              <a:ext cx="1825" cy="1028"/>
              <a:chOff x="4143372" y="1000108"/>
              <a:chExt cx="2897243" cy="1631302"/>
            </a:xfrm>
          </p:grpSpPr>
          <p:grpSp>
            <p:nvGrpSpPr>
              <p:cNvPr id="19" name="Gruppieren 44"/>
              <p:cNvGrpSpPr>
                <a:grpSpLocks noChangeAspect="1"/>
              </p:cNvGrpSpPr>
              <p:nvPr/>
            </p:nvGrpSpPr>
            <p:grpSpPr bwMode="auto">
              <a:xfrm>
                <a:off x="4143372" y="1000108"/>
                <a:ext cx="2160001" cy="1553000"/>
                <a:chOff x="5072065" y="1643064"/>
                <a:chExt cx="3577002" cy="2571790"/>
              </a:xfrm>
            </p:grpSpPr>
            <p:grpSp>
              <p:nvGrpSpPr>
                <p:cNvPr id="20" name="Gruppieren 85"/>
                <p:cNvGrpSpPr>
                  <a:grpSpLocks/>
                </p:cNvGrpSpPr>
                <p:nvPr/>
              </p:nvGrpSpPr>
              <p:grpSpPr bwMode="auto">
                <a:xfrm>
                  <a:off x="5072065" y="1643064"/>
                  <a:ext cx="3577002" cy="2571790"/>
                  <a:chOff x="4648629" y="2523887"/>
                  <a:chExt cx="3641956" cy="2741582"/>
                </a:xfrm>
              </p:grpSpPr>
              <p:pic>
                <p:nvPicPr>
                  <p:cNvPr id="16461" name="Picture 69" descr="KegelHSQ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4648631" y="2523887"/>
                    <a:ext cx="3641954" cy="2731405"/>
                  </a:xfrm>
                  <a:prstGeom prst="rect">
                    <a:avLst/>
                  </a:prstGeom>
                  <a:noFill/>
                  <a:ln w="25400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6462" name="Textfeld 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48629" y="4667804"/>
                    <a:ext cx="3493076" cy="597665"/>
                  </a:xfrm>
                  <a:prstGeom prst="rect">
                    <a:avLst/>
                  </a:prstGeom>
                  <a:noFill/>
                  <a:ln w="25400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de-DE" sz="1600"/>
                      <a:t>Si + Ti/Au/Cr + HSQ</a:t>
                    </a:r>
                  </a:p>
                </p:txBody>
              </p:sp>
            </p:grpSp>
            <p:cxnSp>
              <p:nvCxnSpPr>
                <p:cNvPr id="247" name="Gerade Verbindung mit Pfeil 246"/>
                <p:cNvCxnSpPr/>
                <p:nvPr/>
              </p:nvCxnSpPr>
              <p:spPr>
                <a:xfrm>
                  <a:off x="7083235" y="3656019"/>
                  <a:ext cx="591520" cy="2629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triangle" w="lg" len="med"/>
                  <a:tailEnd type="triangl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464" name="Textfeld 43"/>
                <p:cNvSpPr txBox="1">
                  <a:spLocks noChangeArrowheads="1"/>
                </p:cNvSpPr>
                <p:nvPr/>
              </p:nvSpPr>
              <p:spPr bwMode="auto">
                <a:xfrm>
                  <a:off x="6964381" y="3179833"/>
                  <a:ext cx="1337761" cy="5043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de-DE" sz="1400"/>
                    <a:t>50 </a:t>
                  </a:r>
                  <a:r>
                    <a:rPr lang="el-GR" sz="1400"/>
                    <a:t>μ</a:t>
                  </a:r>
                  <a:r>
                    <a:rPr lang="de-DE" sz="1400"/>
                    <a:t>m</a:t>
                  </a:r>
                </a:p>
              </p:txBody>
            </p:sp>
          </p:grpSp>
          <p:grpSp>
            <p:nvGrpSpPr>
              <p:cNvPr id="21" name="Group 134"/>
              <p:cNvGrpSpPr>
                <a:grpSpLocks noChangeAspect="1"/>
              </p:cNvGrpSpPr>
              <p:nvPr/>
            </p:nvGrpSpPr>
            <p:grpSpPr bwMode="auto">
              <a:xfrm>
                <a:off x="6215075" y="1785926"/>
                <a:ext cx="825540" cy="845484"/>
                <a:chOff x="16042222" y="3929052"/>
                <a:chExt cx="2188205" cy="2241078"/>
              </a:xfrm>
            </p:grpSpPr>
            <p:pic>
              <p:nvPicPr>
                <p:cNvPr id="16466" name="Grafik 283" descr="HSQpillar.jpg"/>
                <p:cNvPicPr>
                  <a:picLocks noChangeAspect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16190493" y="3929052"/>
                  <a:ext cx="2000247" cy="20239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88" name="Rechteck 287"/>
                <p:cNvSpPr/>
                <p:nvPr/>
              </p:nvSpPr>
              <p:spPr bwMode="auto">
                <a:xfrm>
                  <a:off x="16231643" y="5631733"/>
                  <a:ext cx="1998784" cy="31126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/>
                </a:p>
              </p:txBody>
            </p:sp>
            <p:cxnSp>
              <p:nvCxnSpPr>
                <p:cNvPr id="260" name="Gerade Verbindung mit Pfeil 259"/>
                <p:cNvCxnSpPr/>
                <p:nvPr/>
              </p:nvCxnSpPr>
              <p:spPr bwMode="auto">
                <a:xfrm>
                  <a:off x="17481409" y="5707445"/>
                  <a:ext cx="694313" cy="0"/>
                </a:xfrm>
                <a:prstGeom prst="straightConnector1">
                  <a:avLst/>
                </a:prstGeom>
                <a:ln w="25400">
                  <a:solidFill>
                    <a:schemeClr val="bg1"/>
                  </a:solidFill>
                  <a:headEnd type="triangle" w="lg" len="med"/>
                  <a:tailEnd type="triangl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469" name="Textfeld 73"/>
                <p:cNvSpPr txBox="1">
                  <a:spLocks noChangeArrowheads="1"/>
                </p:cNvSpPr>
                <p:nvPr/>
              </p:nvSpPr>
              <p:spPr bwMode="auto">
                <a:xfrm>
                  <a:off x="16042222" y="5442726"/>
                  <a:ext cx="1616939" cy="7274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de-DE" sz="1200">
                      <a:solidFill>
                        <a:schemeClr val="bg1"/>
                      </a:solidFill>
                    </a:rPr>
                    <a:t>50nm</a:t>
                  </a:r>
                </a:p>
              </p:txBody>
            </p:sp>
          </p:grpSp>
          <p:grpSp>
            <p:nvGrpSpPr>
              <p:cNvPr id="22" name="Group 133"/>
              <p:cNvGrpSpPr>
                <a:grpSpLocks noChangeAspect="1"/>
              </p:cNvGrpSpPr>
              <p:nvPr/>
            </p:nvGrpSpPr>
            <p:grpSpPr bwMode="auto">
              <a:xfrm>
                <a:off x="6215074" y="1000108"/>
                <a:ext cx="812841" cy="876158"/>
                <a:chOff x="13880788" y="3929052"/>
                <a:chExt cx="2314701" cy="2495005"/>
              </a:xfrm>
            </p:grpSpPr>
            <p:pic>
              <p:nvPicPr>
                <p:cNvPr id="16471" name="Grafik 282" descr="HSQdot2.jpg"/>
                <p:cNvPicPr>
                  <a:picLocks noChangeAspect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14051663" y="3929052"/>
                  <a:ext cx="2108891" cy="21870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56" name="Rechteck 255"/>
                <p:cNvSpPr/>
                <p:nvPr/>
              </p:nvSpPr>
              <p:spPr bwMode="auto">
                <a:xfrm>
                  <a:off x="14052648" y="5836017"/>
                  <a:ext cx="2070506" cy="34795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/>
                </a:p>
              </p:txBody>
            </p:sp>
            <p:sp>
              <p:nvSpPr>
                <p:cNvPr id="16473" name="Textfeld 72"/>
                <p:cNvSpPr txBox="1">
                  <a:spLocks noChangeArrowheads="1"/>
                </p:cNvSpPr>
                <p:nvPr/>
              </p:nvSpPr>
              <p:spPr bwMode="auto">
                <a:xfrm>
                  <a:off x="13880788" y="5642108"/>
                  <a:ext cx="1994223" cy="7819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de-DE" sz="1200">
                      <a:solidFill>
                        <a:schemeClr val="bg1"/>
                      </a:solidFill>
                    </a:rPr>
                    <a:t>50nm</a:t>
                  </a:r>
                </a:p>
              </p:txBody>
            </p:sp>
            <p:cxnSp>
              <p:nvCxnSpPr>
                <p:cNvPr id="278" name="Gerade Verbindung mit Pfeil 277"/>
                <p:cNvCxnSpPr/>
                <p:nvPr/>
              </p:nvCxnSpPr>
              <p:spPr bwMode="auto">
                <a:xfrm>
                  <a:off x="15440519" y="5836017"/>
                  <a:ext cx="754968" cy="4520"/>
                </a:xfrm>
                <a:prstGeom prst="straightConnector1">
                  <a:avLst/>
                </a:prstGeom>
                <a:ln w="25400">
                  <a:solidFill>
                    <a:schemeClr val="bg1"/>
                  </a:solidFill>
                  <a:headEnd type="triangle" w="lg" len="med"/>
                  <a:tailEnd type="triangl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6476" name="Text Box 5"/>
          <p:cNvSpPr txBox="1">
            <a:spLocks noChangeArrowheads="1"/>
          </p:cNvSpPr>
          <p:nvPr/>
        </p:nvSpPr>
        <p:spPr bwMode="auto">
          <a:xfrm>
            <a:off x="250825" y="188913"/>
            <a:ext cx="4270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de-DE" sz="2400"/>
              <a:t>Fabrication process - example</a:t>
            </a:r>
          </a:p>
        </p:txBody>
      </p:sp>
      <p:sp>
        <p:nvSpPr>
          <p:cNvPr id="93" name="Textfeld 51"/>
          <p:cNvSpPr txBox="1">
            <a:spLocks noChangeArrowheads="1"/>
          </p:cNvSpPr>
          <p:nvPr/>
        </p:nvSpPr>
        <p:spPr bwMode="auto">
          <a:xfrm>
            <a:off x="-71237" y="6272037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de-DE" sz="1200" b="0" dirty="0">
                <a:solidFill>
                  <a:schemeClr val="accent4">
                    <a:lumMod val="75000"/>
                    <a:lumOff val="25000"/>
                  </a:schemeClr>
                </a:solidFill>
                <a:latin typeface="Arial" pitchFamily="34" charset="0"/>
              </a:rPr>
              <a:t>F. </a:t>
            </a:r>
            <a:r>
              <a:rPr lang="de-DE" sz="1200" b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Arial" pitchFamily="34" charset="0"/>
              </a:rPr>
              <a:t>Stade </a:t>
            </a:r>
            <a:r>
              <a:rPr lang="de-DE" sz="1200" b="0" dirty="0">
                <a:solidFill>
                  <a:schemeClr val="accent4">
                    <a:lumMod val="75000"/>
                    <a:lumOff val="25000"/>
                  </a:schemeClr>
                </a:solidFill>
                <a:latin typeface="Arial" pitchFamily="34" charset="0"/>
              </a:rPr>
              <a:t>et al., Microelectron. Eng. 84, 1589 (2007); M. </a:t>
            </a:r>
            <a:r>
              <a:rPr lang="de-DE" sz="1200" b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Arial" pitchFamily="34" charset="0"/>
              </a:rPr>
              <a:t>Fleischer </a:t>
            </a:r>
            <a:r>
              <a:rPr lang="de-DE" sz="1200" b="0" dirty="0">
                <a:solidFill>
                  <a:schemeClr val="accent4">
                    <a:lumMod val="75000"/>
                    <a:lumOff val="25000"/>
                  </a:schemeClr>
                </a:solidFill>
                <a:latin typeface="Arial" pitchFamily="34" charset="0"/>
              </a:rPr>
              <a:t>et al., Nanotechnology 21, 065301 (2010)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6642100" y="642938"/>
          <a:ext cx="2376488" cy="1617662"/>
        </p:xfrm>
        <a:graphic>
          <a:graphicData uri="http://schemas.openxmlformats.org/presentationml/2006/ole">
            <p:oleObj spid="_x0000_s344066" name="CorelDRAW" r:id="rId3" imgW="8667360" imgH="5900400" progId="">
              <p:embed/>
            </p:oleObj>
          </a:graphicData>
        </a:graphic>
      </p:graphicFrame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142875" y="3071813"/>
          <a:ext cx="2376488" cy="1785937"/>
        </p:xfrm>
        <a:graphic>
          <a:graphicData uri="http://schemas.openxmlformats.org/presentationml/2006/ole">
            <p:oleObj spid="_x0000_s344067" name="CorelDRAW" r:id="rId4" imgW="6507360" imgH="4887360" progId="">
              <p:embed/>
            </p:oleObj>
          </a:graphicData>
        </a:graphic>
      </p:graphicFrame>
      <p:graphicFrame>
        <p:nvGraphicFramePr>
          <p:cNvPr id="9220" name="Object 7"/>
          <p:cNvGraphicFramePr>
            <a:graphicFrameLocks noChangeAspect="1"/>
          </p:cNvGraphicFramePr>
          <p:nvPr/>
        </p:nvGraphicFramePr>
        <p:xfrm>
          <a:off x="6642100" y="5072063"/>
          <a:ext cx="2376488" cy="1785937"/>
        </p:xfrm>
        <a:graphic>
          <a:graphicData uri="http://schemas.openxmlformats.org/presentationml/2006/ole">
            <p:oleObj spid="_x0000_s344068" name="CorelDRAW" r:id="rId5" imgW="6507360" imgH="4887360" progId="">
              <p:embed/>
            </p:oleObj>
          </a:graphicData>
        </a:graphic>
      </p:graphicFrame>
      <p:graphicFrame>
        <p:nvGraphicFramePr>
          <p:cNvPr id="9221" name="Object 8"/>
          <p:cNvGraphicFramePr>
            <a:graphicFrameLocks noChangeAspect="1"/>
          </p:cNvGraphicFramePr>
          <p:nvPr/>
        </p:nvGraphicFramePr>
        <p:xfrm>
          <a:off x="6642100" y="3714750"/>
          <a:ext cx="2428875" cy="1700213"/>
        </p:xfrm>
        <a:graphic>
          <a:graphicData uri="http://schemas.openxmlformats.org/presentationml/2006/ole">
            <p:oleObj spid="_x0000_s344069" name="CorelDRAW" r:id="rId6" imgW="6601680" imgH="4902120" progId="">
              <p:embed/>
            </p:oleObj>
          </a:graphicData>
        </a:graphic>
      </p:graphicFrame>
      <p:sp>
        <p:nvSpPr>
          <p:cNvPr id="9223" name="Text Box 5"/>
          <p:cNvSpPr txBox="1">
            <a:spLocks noChangeArrowheads="1"/>
          </p:cNvSpPr>
          <p:nvPr/>
        </p:nvSpPr>
        <p:spPr bwMode="auto">
          <a:xfrm>
            <a:off x="179388" y="188913"/>
            <a:ext cx="5219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cs typeface="Arial" charset="0"/>
              </a:rPr>
              <a:t>Functional micro- and nanostructures</a:t>
            </a:r>
          </a:p>
        </p:txBody>
      </p:sp>
      <p:sp>
        <p:nvSpPr>
          <p:cNvPr id="9224" name="Textfeld 19"/>
          <p:cNvSpPr txBox="1">
            <a:spLocks noChangeArrowheads="1"/>
          </p:cNvSpPr>
          <p:nvPr/>
        </p:nvSpPr>
        <p:spPr bwMode="auto">
          <a:xfrm>
            <a:off x="2500313" y="928688"/>
            <a:ext cx="4143375" cy="5219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en-US" sz="1400" b="0" dirty="0">
              <a:cs typeface="Arial" charset="0"/>
            </a:endParaRPr>
          </a:p>
          <a:p>
            <a:pPr algn="r"/>
            <a:r>
              <a:rPr lang="de-DE" sz="1400" b="0" dirty="0" err="1">
                <a:cs typeface="Arial" charset="0"/>
              </a:rPr>
              <a:t>Resist</a:t>
            </a:r>
            <a:r>
              <a:rPr lang="de-DE" sz="1400" b="0" dirty="0">
                <a:cs typeface="Arial" charset="0"/>
              </a:rPr>
              <a:t> </a:t>
            </a:r>
            <a:r>
              <a:rPr lang="de-DE" sz="1400" b="0" dirty="0" err="1">
                <a:cs typeface="Arial" charset="0"/>
              </a:rPr>
              <a:t>characterization</a:t>
            </a:r>
            <a:r>
              <a:rPr lang="de-DE" sz="1400" b="0" dirty="0">
                <a:cs typeface="Arial" charset="0"/>
              </a:rPr>
              <a:t> ●</a:t>
            </a:r>
          </a:p>
          <a:p>
            <a:endParaRPr lang="de-DE" sz="1400" b="0" dirty="0">
              <a:cs typeface="Arial" charset="0"/>
            </a:endParaRPr>
          </a:p>
          <a:p>
            <a:pPr algn="r"/>
            <a:endParaRPr lang="de-DE" sz="1400" b="0" dirty="0" smtClean="0">
              <a:cs typeface="Arial" charset="0"/>
            </a:endParaRPr>
          </a:p>
          <a:p>
            <a:pPr algn="l"/>
            <a:r>
              <a:rPr lang="de-DE" sz="1400" b="0" dirty="0" smtClean="0">
                <a:cs typeface="Arial" charset="0"/>
              </a:rPr>
              <a:t>● </a:t>
            </a:r>
            <a:r>
              <a:rPr lang="de-DE" sz="1400" b="0" dirty="0" err="1">
                <a:cs typeface="Arial" charset="0"/>
              </a:rPr>
              <a:t>Microgrippers</a:t>
            </a:r>
            <a:endParaRPr lang="de-DE" sz="1400" b="0" dirty="0">
              <a:cs typeface="Arial" charset="0"/>
            </a:endParaRPr>
          </a:p>
          <a:p>
            <a:endParaRPr lang="de-DE" sz="1400" b="0" dirty="0">
              <a:cs typeface="Arial" charset="0"/>
            </a:endParaRPr>
          </a:p>
          <a:p>
            <a:endParaRPr lang="de-DE" sz="1400" b="0" dirty="0">
              <a:cs typeface="Arial" charset="0"/>
            </a:endParaRPr>
          </a:p>
          <a:p>
            <a:pPr algn="r"/>
            <a:r>
              <a:rPr lang="de-DE" sz="1400" b="0" dirty="0">
                <a:cs typeface="Arial" charset="0"/>
              </a:rPr>
              <a:t>Single </a:t>
            </a:r>
            <a:r>
              <a:rPr lang="de-DE" sz="1400" b="0" dirty="0" err="1">
                <a:cs typeface="Arial" charset="0"/>
              </a:rPr>
              <a:t>electron</a:t>
            </a:r>
            <a:r>
              <a:rPr lang="de-DE" sz="1400" b="0" dirty="0">
                <a:cs typeface="Arial" charset="0"/>
              </a:rPr>
              <a:t> </a:t>
            </a:r>
            <a:r>
              <a:rPr lang="de-DE" sz="1400" b="0" dirty="0" err="1">
                <a:cs typeface="Arial" charset="0"/>
              </a:rPr>
              <a:t>transistors</a:t>
            </a:r>
            <a:r>
              <a:rPr lang="de-DE" sz="1400" b="0" dirty="0">
                <a:cs typeface="Arial" charset="0"/>
              </a:rPr>
              <a:t> ●</a:t>
            </a:r>
          </a:p>
          <a:p>
            <a:endParaRPr lang="de-DE" sz="1400" b="0" dirty="0">
              <a:cs typeface="Arial" charset="0"/>
            </a:endParaRPr>
          </a:p>
          <a:p>
            <a:endParaRPr lang="de-DE" sz="1400" b="0" dirty="0">
              <a:cs typeface="Arial" charset="0"/>
            </a:endParaRPr>
          </a:p>
          <a:p>
            <a:pPr algn="l"/>
            <a:r>
              <a:rPr lang="de-DE" sz="1400" b="0" dirty="0">
                <a:cs typeface="Arial" charset="0"/>
              </a:rPr>
              <a:t>● </a:t>
            </a:r>
            <a:r>
              <a:rPr lang="de-DE" sz="1400" b="0" dirty="0" err="1">
                <a:cs typeface="Arial" charset="0"/>
              </a:rPr>
              <a:t>Microfluidic</a:t>
            </a:r>
            <a:r>
              <a:rPr lang="de-DE" sz="1400" b="0" dirty="0">
                <a:cs typeface="Arial" charset="0"/>
              </a:rPr>
              <a:t> </a:t>
            </a:r>
            <a:r>
              <a:rPr lang="de-DE" sz="1400" b="0" dirty="0" err="1">
                <a:cs typeface="Arial" charset="0"/>
              </a:rPr>
              <a:t>channels</a:t>
            </a:r>
            <a:endParaRPr lang="de-DE" sz="1400" b="0" dirty="0">
              <a:cs typeface="Arial" charset="0"/>
            </a:endParaRPr>
          </a:p>
          <a:p>
            <a:endParaRPr lang="de-DE" sz="1400" b="0" dirty="0">
              <a:cs typeface="Arial" charset="0"/>
            </a:endParaRPr>
          </a:p>
          <a:p>
            <a:pPr algn="r"/>
            <a:endParaRPr lang="de-DE" sz="1400" b="0" dirty="0">
              <a:cs typeface="Arial" charset="0"/>
            </a:endParaRPr>
          </a:p>
          <a:p>
            <a:pPr algn="r"/>
            <a:r>
              <a:rPr lang="de-DE" sz="1400" b="0" dirty="0" err="1">
                <a:cs typeface="Arial" charset="0"/>
              </a:rPr>
              <a:t>Carbon</a:t>
            </a:r>
            <a:r>
              <a:rPr lang="de-DE" sz="1400" b="0" dirty="0">
                <a:cs typeface="Arial" charset="0"/>
              </a:rPr>
              <a:t> </a:t>
            </a:r>
            <a:r>
              <a:rPr lang="de-DE" sz="1400" b="0" dirty="0" err="1">
                <a:cs typeface="Arial" charset="0"/>
              </a:rPr>
              <a:t>nanotubes</a:t>
            </a:r>
            <a:r>
              <a:rPr lang="de-DE" sz="1400" b="0" dirty="0">
                <a:cs typeface="Arial" charset="0"/>
              </a:rPr>
              <a:t> ●</a:t>
            </a:r>
          </a:p>
          <a:p>
            <a:endParaRPr lang="de-DE" sz="1400" b="0" dirty="0">
              <a:cs typeface="Arial" charset="0"/>
            </a:endParaRPr>
          </a:p>
          <a:p>
            <a:endParaRPr lang="de-DE" sz="1400" b="0" dirty="0">
              <a:cs typeface="Arial" charset="0"/>
            </a:endParaRPr>
          </a:p>
          <a:p>
            <a:pPr algn="l"/>
            <a:r>
              <a:rPr lang="de-DE" sz="1400" b="0" dirty="0">
                <a:cs typeface="Arial" charset="0"/>
              </a:rPr>
              <a:t>● </a:t>
            </a:r>
            <a:r>
              <a:rPr lang="de-DE" sz="1400" b="0" dirty="0" err="1">
                <a:cs typeface="Arial" charset="0"/>
              </a:rPr>
              <a:t>Bio</a:t>
            </a:r>
            <a:r>
              <a:rPr lang="de-DE" sz="1400" b="0" dirty="0">
                <a:cs typeface="Arial" charset="0"/>
              </a:rPr>
              <a:t> </a:t>
            </a:r>
            <a:r>
              <a:rPr lang="de-DE" sz="1400" b="0" dirty="0" err="1">
                <a:cs typeface="Arial" charset="0"/>
              </a:rPr>
              <a:t>templates</a:t>
            </a:r>
            <a:endParaRPr lang="de-DE" sz="1400" b="0" dirty="0">
              <a:cs typeface="Arial" charset="0"/>
            </a:endParaRPr>
          </a:p>
          <a:p>
            <a:endParaRPr lang="de-DE" sz="1400" b="0" dirty="0">
              <a:cs typeface="Arial" charset="0"/>
            </a:endParaRPr>
          </a:p>
          <a:p>
            <a:endParaRPr lang="de-DE" sz="1400" b="0" dirty="0">
              <a:cs typeface="Arial" charset="0"/>
            </a:endParaRPr>
          </a:p>
          <a:p>
            <a:pPr algn="r"/>
            <a:r>
              <a:rPr lang="de-DE" sz="1400" b="0" dirty="0" err="1">
                <a:cs typeface="Arial" charset="0"/>
              </a:rPr>
              <a:t>Plasmonic</a:t>
            </a:r>
            <a:r>
              <a:rPr lang="de-DE" sz="1400" b="0" dirty="0">
                <a:cs typeface="Arial" charset="0"/>
              </a:rPr>
              <a:t> </a:t>
            </a:r>
            <a:r>
              <a:rPr lang="de-DE" sz="1400" b="0" dirty="0" err="1">
                <a:cs typeface="Arial" charset="0"/>
              </a:rPr>
              <a:t>nanostructure</a:t>
            </a:r>
            <a:r>
              <a:rPr lang="en-US" sz="1400" b="0" dirty="0">
                <a:cs typeface="Arial" charset="0"/>
              </a:rPr>
              <a:t>s ●</a:t>
            </a:r>
          </a:p>
        </p:txBody>
      </p:sp>
      <p:graphicFrame>
        <p:nvGraphicFramePr>
          <p:cNvPr id="9225" name="Object 4"/>
          <p:cNvGraphicFramePr>
            <a:graphicFrameLocks noChangeAspect="1"/>
          </p:cNvGraphicFramePr>
          <p:nvPr/>
        </p:nvGraphicFramePr>
        <p:xfrm>
          <a:off x="142875" y="1357313"/>
          <a:ext cx="2374900" cy="1782762"/>
        </p:xfrm>
        <a:graphic>
          <a:graphicData uri="http://schemas.openxmlformats.org/presentationml/2006/ole">
            <p:oleObj spid="_x0000_s344070" name="CorelDRAW" r:id="rId7" imgW="6507360" imgH="4887360" progId="">
              <p:embed/>
            </p:oleObj>
          </a:graphicData>
        </a:graphic>
      </p:graphicFrame>
      <p:grpSp>
        <p:nvGrpSpPr>
          <p:cNvPr id="2" name="Group 37"/>
          <p:cNvGrpSpPr>
            <a:grpSpLocks noChangeAspect="1"/>
          </p:cNvGrpSpPr>
          <p:nvPr/>
        </p:nvGrpSpPr>
        <p:grpSpPr bwMode="auto">
          <a:xfrm>
            <a:off x="142875" y="4857750"/>
            <a:ext cx="2376488" cy="1755775"/>
            <a:chOff x="3424" y="952"/>
            <a:chExt cx="2086" cy="1565"/>
          </a:xfrm>
        </p:grpSpPr>
        <p:pic>
          <p:nvPicPr>
            <p:cNvPr id="9227" name="Picture 29" descr="RAND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24" y="952"/>
              <a:ext cx="2086" cy="1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8" name="Line 32"/>
            <p:cNvSpPr>
              <a:spLocks noChangeShapeType="1"/>
            </p:cNvSpPr>
            <p:nvPr/>
          </p:nvSpPr>
          <p:spPr bwMode="auto">
            <a:xfrm>
              <a:off x="4427" y="2353"/>
              <a:ext cx="431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sm"/>
              <a:tailEnd type="triangle" w="med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229" name="Text Box 34"/>
            <p:cNvSpPr txBox="1">
              <a:spLocks noChangeArrowheads="1"/>
            </p:cNvSpPr>
            <p:nvPr/>
          </p:nvSpPr>
          <p:spPr bwMode="auto">
            <a:xfrm>
              <a:off x="4929" y="2226"/>
              <a:ext cx="562" cy="27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>
                  <a:solidFill>
                    <a:schemeClr val="bg1"/>
                  </a:solidFill>
                  <a:cs typeface="Arial" charset="0"/>
                </a:rPr>
                <a:t>5 </a:t>
              </a:r>
              <a:r>
                <a:rPr lang="en-US" sz="1400">
                  <a:solidFill>
                    <a:schemeClr val="bg1"/>
                  </a:solidFill>
                  <a:cs typeface="Arial" charset="0"/>
                </a:rPr>
                <a:t>µm</a:t>
              </a:r>
            </a:p>
          </p:txBody>
        </p:sp>
      </p:grpSp>
      <p:grpSp>
        <p:nvGrpSpPr>
          <p:cNvPr id="3" name="Group 19"/>
          <p:cNvGrpSpPr>
            <a:grpSpLocks noChangeAspect="1"/>
          </p:cNvGrpSpPr>
          <p:nvPr/>
        </p:nvGrpSpPr>
        <p:grpSpPr bwMode="auto">
          <a:xfrm>
            <a:off x="6645275" y="2214563"/>
            <a:ext cx="2376488" cy="1616075"/>
            <a:chOff x="6357574" y="2286000"/>
            <a:chExt cx="2116501" cy="1439863"/>
          </a:xfrm>
        </p:grpSpPr>
        <p:cxnSp>
          <p:nvCxnSpPr>
            <p:cNvPr id="21" name="Gerade Verbindung mit Pfeil 16"/>
            <p:cNvCxnSpPr/>
            <p:nvPr/>
          </p:nvCxnSpPr>
          <p:spPr bwMode="auto">
            <a:xfrm>
              <a:off x="7786955" y="2680618"/>
              <a:ext cx="643291" cy="2829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232" name="Picture 17" descr="D:\Seminar_17012006\BilderSeminar\C4lo_temperaturfit_seminar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357574" y="2286000"/>
              <a:ext cx="2116501" cy="143986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pic>
          <p:nvPicPr>
            <p:cNvPr id="23" name="Picture 2" descr="fig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786124" y="2428862"/>
              <a:ext cx="908613" cy="621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>
                <a:rot lat="0" lon="0" rev="0"/>
              </a:camera>
              <a:lightRig rig="threePt" dir="t"/>
            </a:scene3d>
          </p:spPr>
        </p:pic>
      </p:grpSp>
      <p:cxnSp>
        <p:nvCxnSpPr>
          <p:cNvPr id="25" name="Straight Arrow Connector 24"/>
          <p:cNvCxnSpPr/>
          <p:nvPr/>
        </p:nvCxnSpPr>
        <p:spPr>
          <a:xfrm>
            <a:off x="7826375" y="2116138"/>
            <a:ext cx="636588" cy="1587"/>
          </a:xfrm>
          <a:prstGeom prst="straightConnector1">
            <a:avLst/>
          </a:prstGeom>
          <a:ln w="25400">
            <a:solidFill>
              <a:schemeClr val="bg1"/>
            </a:solidFill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5" name="TextBox 18"/>
          <p:cNvSpPr txBox="1">
            <a:spLocks noChangeArrowheads="1"/>
          </p:cNvSpPr>
          <p:nvPr/>
        </p:nvSpPr>
        <p:spPr bwMode="auto">
          <a:xfrm>
            <a:off x="0" y="836613"/>
            <a:ext cx="4071938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0" dirty="0" smtClean="0">
                <a:cs typeface="Arial" charset="0"/>
              </a:rPr>
              <a:t>Courtesy of Kern / Fleischer group</a:t>
            </a:r>
            <a:r>
              <a:rPr lang="en-US" sz="1400" b="0" dirty="0">
                <a:cs typeface="Arial" charset="0"/>
              </a:rPr>
              <a:t>, </a:t>
            </a:r>
            <a:r>
              <a:rPr lang="en-US" sz="1400" b="0" dirty="0" err="1">
                <a:cs typeface="Arial" charset="0"/>
              </a:rPr>
              <a:t>Tübingen</a:t>
            </a:r>
            <a:endParaRPr lang="en-US" sz="1400" b="0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Nano-Science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sp>
        <p:nvSpPr>
          <p:cNvPr id="8" name="Text Box 269"/>
          <p:cNvSpPr txBox="1">
            <a:spLocks noChangeArrowheads="1"/>
          </p:cNvSpPr>
          <p:nvPr/>
        </p:nvSpPr>
        <p:spPr bwMode="auto">
          <a:xfrm>
            <a:off x="188913" y="2996952"/>
            <a:ext cx="90725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48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4800" b="0" i="1" dirty="0" smtClean="0"/>
              <a:t> </a:t>
            </a:r>
            <a:r>
              <a:rPr lang="de-DE" sz="4800" b="0" i="1" dirty="0" err="1" smtClean="0"/>
              <a:t>is</a:t>
            </a:r>
            <a:r>
              <a:rPr lang="de-DE" sz="4800" b="0" i="1" dirty="0" smtClean="0"/>
              <a:t> Nano-Science ?</a:t>
            </a:r>
            <a:endParaRPr lang="de-DE" sz="4800" b="0" i="1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going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to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come</a:t>
            </a:r>
            <a:r>
              <a:rPr lang="de-DE" sz="2000" b="0" i="1" dirty="0" smtClean="0"/>
              <a:t> in Nano-Science I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 bwMode="auto">
          <a:xfrm>
            <a:off x="179512" y="1340768"/>
            <a:ext cx="4248472" cy="8640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065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  <a:tab pos="2400300" algn="l"/>
                <a:tab pos="3378200" algn="l"/>
              </a:tabLst>
            </a:pPr>
            <a:endParaRPr kumimoji="0" lang="de-DE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going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to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come</a:t>
            </a:r>
            <a:r>
              <a:rPr lang="de-DE" sz="2000" b="0" i="1" dirty="0" smtClean="0"/>
              <a:t> in Nano-Science I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200554" y="971436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Making nano-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structures</a:t>
            </a:r>
            <a:endParaRPr lang="de-DE" b="0" u="sng" dirty="0" smtClean="0">
              <a:solidFill>
                <a:srgbClr val="002060"/>
              </a:solidFill>
              <a:sym typeface="Wingdings" pitchFamily="2" charset="2"/>
            </a:endParaRPr>
          </a:p>
        </p:txBody>
      </p:sp>
      <p:sp>
        <p:nvSpPr>
          <p:cNvPr id="7" name="Textfeld 12"/>
          <p:cNvSpPr txBox="1">
            <a:spLocks noChangeArrowheads="1"/>
          </p:cNvSpPr>
          <p:nvPr/>
        </p:nvSpPr>
        <p:spPr bwMode="auto">
          <a:xfrm>
            <a:off x="4860032" y="5205071"/>
            <a:ext cx="4071938" cy="121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400" b="0" dirty="0" smtClean="0">
                <a:cs typeface="Arial" charset="0"/>
              </a:rPr>
              <a:t>”Top down“ fabrication:</a:t>
            </a:r>
          </a:p>
          <a:p>
            <a:pPr algn="l"/>
            <a:r>
              <a:rPr lang="en-US" sz="1400" b="0" dirty="0" smtClean="0">
                <a:cs typeface="Arial" charset="0"/>
              </a:rPr>
              <a:t>Fabrication of individual structures from extended material, often miniaturization of existing concepts. Good control over position and shape, downsizing limited.</a:t>
            </a:r>
            <a:endParaRPr lang="en-US" sz="1400" b="0" dirty="0">
              <a:cs typeface="Arial" charset="0"/>
            </a:endParaRPr>
          </a:p>
        </p:txBody>
      </p:sp>
      <p:pic>
        <p:nvPicPr>
          <p:cNvPr id="8" name="Picture 4" descr="bild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348880"/>
            <a:ext cx="3962400" cy="2427288"/>
          </a:xfrm>
          <a:prstGeom prst="rect">
            <a:avLst/>
          </a:prstGeom>
          <a:noFill/>
        </p:spPr>
      </p:pic>
      <p:pic>
        <p:nvPicPr>
          <p:cNvPr id="9" name="Picture 3" descr="bild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274" y="2337005"/>
            <a:ext cx="3962400" cy="2441575"/>
          </a:xfrm>
          <a:prstGeom prst="rect">
            <a:avLst/>
          </a:prstGeom>
          <a:noFill/>
        </p:spPr>
      </p:pic>
      <p:sp>
        <p:nvSpPr>
          <p:cNvPr id="10" name="Textfeld 12"/>
          <p:cNvSpPr txBox="1">
            <a:spLocks noChangeArrowheads="1"/>
          </p:cNvSpPr>
          <p:nvPr/>
        </p:nvSpPr>
        <p:spPr bwMode="auto">
          <a:xfrm>
            <a:off x="370270" y="5210063"/>
            <a:ext cx="4071938" cy="147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400" b="0" dirty="0" smtClean="0">
                <a:cs typeface="Arial" charset="0"/>
              </a:rPr>
              <a:t>”Bottom </a:t>
            </a:r>
            <a:r>
              <a:rPr lang="en-US" sz="1400" b="0" dirty="0">
                <a:cs typeface="Arial" charset="0"/>
              </a:rPr>
              <a:t>up“ fabrication:</a:t>
            </a:r>
          </a:p>
          <a:p>
            <a:pPr algn="l"/>
            <a:r>
              <a:rPr lang="en-US" sz="1400" b="0" dirty="0">
                <a:cs typeface="Arial" charset="0"/>
              </a:rPr>
              <a:t>(Self organized) arrangement of atoms, molecules or particles, e.g. by chemical synthesis. Very small particles possible, limited control over shape and position. </a:t>
            </a:r>
          </a:p>
          <a:p>
            <a:pPr algn="l"/>
            <a:endParaRPr lang="de-DE" sz="1400" b="0" dirty="0">
              <a:cs typeface="Arial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860032" y="1413534"/>
            <a:ext cx="2954655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/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Lithography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and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beyond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…</a:t>
            </a:r>
          </a:p>
          <a:p>
            <a:pPr algn="l"/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23528" y="1412776"/>
            <a:ext cx="3993401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Manipulation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of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atoms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on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surfaces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…</a:t>
            </a: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Smart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chemistry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going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to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come</a:t>
            </a:r>
            <a:r>
              <a:rPr lang="de-DE" sz="2000" b="0" i="1" dirty="0" smtClean="0"/>
              <a:t> in Nano-Science I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23528" y="1098727"/>
            <a:ext cx="6288901" cy="1034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Surface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modification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by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self-assembled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monolayers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(SAMs)</a:t>
            </a:r>
          </a:p>
          <a:p>
            <a:pPr algn="l"/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as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a form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of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nano-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technology</a:t>
            </a:r>
            <a:endParaRPr lang="de-DE" b="0" u="sng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</p:txBody>
      </p:sp>
      <p:pic>
        <p:nvPicPr>
          <p:cNvPr id="3420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099" y="1772816"/>
            <a:ext cx="75533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3311352" y="6038621"/>
            <a:ext cx="5832648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0" dirty="0" smtClean="0"/>
              <a:t>Love et al., Chem. </a:t>
            </a:r>
            <a:r>
              <a:rPr lang="de-DE" sz="1200" b="0" dirty="0" err="1" smtClean="0"/>
              <a:t>Rev</a:t>
            </a:r>
            <a:r>
              <a:rPr lang="de-DE" sz="1200" b="0" dirty="0" smtClean="0"/>
              <a:t>. 105 (2005), 1103</a:t>
            </a:r>
          </a:p>
          <a:p>
            <a:pPr algn="r"/>
            <a:r>
              <a:rPr lang="de-DE" sz="1200" b="0" dirty="0" smtClean="0"/>
              <a:t>Schreiber, </a:t>
            </a:r>
            <a:r>
              <a:rPr lang="de-DE" sz="1200" b="0" dirty="0" err="1" smtClean="0"/>
              <a:t>Prog</a:t>
            </a:r>
            <a:r>
              <a:rPr lang="de-DE" sz="1200" b="0" dirty="0" smtClean="0"/>
              <a:t>. Surf. </a:t>
            </a:r>
            <a:r>
              <a:rPr lang="de-DE" sz="1200" b="0" dirty="0" err="1" smtClean="0"/>
              <a:t>Sci</a:t>
            </a:r>
            <a:r>
              <a:rPr lang="de-DE" sz="1200" b="0" dirty="0" smtClean="0"/>
              <a:t>. 65 (2000) 151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67544" y="4869160"/>
            <a:ext cx="4693914" cy="2363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0" u="sng" dirty="0" err="1" smtClean="0">
                <a:solidFill>
                  <a:srgbClr val="00B050"/>
                </a:solidFill>
                <a:sym typeface="Wingdings" pitchFamily="2" charset="2"/>
              </a:rPr>
              <a:t>Applications</a:t>
            </a:r>
            <a:r>
              <a:rPr lang="de-DE" b="0" u="sng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B050"/>
                </a:solidFill>
                <a:sym typeface="Wingdings" pitchFamily="2" charset="2"/>
              </a:rPr>
              <a:t>of</a:t>
            </a:r>
            <a:r>
              <a:rPr lang="de-DE" b="0" u="sng" dirty="0" smtClean="0">
                <a:solidFill>
                  <a:srgbClr val="00B050"/>
                </a:solidFill>
                <a:sym typeface="Wingdings" pitchFamily="2" charset="2"/>
              </a:rPr>
              <a:t> SAMs</a:t>
            </a:r>
          </a:p>
          <a:p>
            <a:pPr algn="l">
              <a:buFont typeface="Wingdings" pitchFamily="2" charset="2"/>
              <a:buChar char="à"/>
            </a:pPr>
            <a:r>
              <a:rPr lang="de-DE" b="0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B050"/>
                </a:solidFill>
                <a:sym typeface="Wingdings" pitchFamily="2" charset="2"/>
              </a:rPr>
              <a:t>Tailoring</a:t>
            </a:r>
            <a:r>
              <a:rPr lang="de-DE" b="0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B050"/>
                </a:solidFill>
                <a:sym typeface="Wingdings" pitchFamily="2" charset="2"/>
              </a:rPr>
              <a:t>wetting</a:t>
            </a:r>
            <a:r>
              <a:rPr lang="de-DE" b="0" dirty="0" smtClean="0">
                <a:solidFill>
                  <a:srgbClr val="00B050"/>
                </a:solidFill>
                <a:sym typeface="Wingdings" pitchFamily="2" charset="2"/>
              </a:rPr>
              <a:t>, </a:t>
            </a:r>
            <a:r>
              <a:rPr lang="de-DE" b="0" dirty="0" err="1" smtClean="0">
                <a:solidFill>
                  <a:srgbClr val="00B050"/>
                </a:solidFill>
                <a:sym typeface="Wingdings" pitchFamily="2" charset="2"/>
              </a:rPr>
              <a:t>adsorption</a:t>
            </a:r>
            <a:r>
              <a:rPr lang="de-DE" b="0" dirty="0" smtClean="0">
                <a:solidFill>
                  <a:srgbClr val="00B050"/>
                </a:solidFill>
                <a:sym typeface="Wingdings" pitchFamily="2" charset="2"/>
              </a:rPr>
              <a:t>, </a:t>
            </a:r>
            <a:r>
              <a:rPr lang="de-DE" b="0" dirty="0" err="1" smtClean="0">
                <a:solidFill>
                  <a:srgbClr val="00B050"/>
                </a:solidFill>
                <a:sym typeface="Wingdings" pitchFamily="2" charset="2"/>
              </a:rPr>
              <a:t>and</a:t>
            </a:r>
            <a:r>
              <a:rPr lang="de-DE" b="0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B050"/>
                </a:solidFill>
                <a:sym typeface="Wingdings" pitchFamily="2" charset="2"/>
              </a:rPr>
              <a:t>growth</a:t>
            </a:r>
            <a:endParaRPr lang="de-DE" b="0" dirty="0" smtClean="0">
              <a:solidFill>
                <a:srgbClr val="00B050"/>
              </a:solidFill>
              <a:sym typeface="Wingdings" pitchFamily="2" charset="2"/>
            </a:endParaRPr>
          </a:p>
          <a:p>
            <a:pPr algn="l">
              <a:buFont typeface="Wingdings" pitchFamily="2" charset="2"/>
              <a:buChar char="à"/>
            </a:pPr>
            <a:r>
              <a:rPr lang="de-DE" b="0" dirty="0" smtClean="0">
                <a:solidFill>
                  <a:srgbClr val="00B050"/>
                </a:solidFill>
                <a:sym typeface="Wingdings" pitchFamily="2" charset="2"/>
              </a:rPr>
              <a:t> Docking </a:t>
            </a:r>
            <a:r>
              <a:rPr lang="de-DE" b="0" dirty="0" err="1" smtClean="0">
                <a:solidFill>
                  <a:srgbClr val="00B050"/>
                </a:solidFill>
                <a:sym typeface="Wingdings" pitchFamily="2" charset="2"/>
              </a:rPr>
              <a:t>of</a:t>
            </a:r>
            <a:r>
              <a:rPr lang="de-DE" b="0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B050"/>
                </a:solidFill>
                <a:sym typeface="Wingdings" pitchFamily="2" charset="2"/>
              </a:rPr>
              <a:t>adsorbates</a:t>
            </a:r>
            <a:r>
              <a:rPr lang="de-DE" b="0" dirty="0" smtClean="0">
                <a:solidFill>
                  <a:srgbClr val="00B050"/>
                </a:solidFill>
                <a:sym typeface="Wingdings" pitchFamily="2" charset="2"/>
              </a:rPr>
              <a:t>, e.g. </a:t>
            </a:r>
            <a:r>
              <a:rPr lang="de-DE" b="0" dirty="0" err="1" smtClean="0">
                <a:solidFill>
                  <a:srgbClr val="00B050"/>
                </a:solidFill>
                <a:sym typeface="Wingdings" pitchFamily="2" charset="2"/>
              </a:rPr>
              <a:t>biomolecules</a:t>
            </a:r>
            <a:endParaRPr lang="de-DE" b="0" dirty="0" smtClean="0">
              <a:solidFill>
                <a:srgbClr val="00B050"/>
              </a:solidFill>
              <a:sym typeface="Wingdings" pitchFamily="2" charset="2"/>
            </a:endParaRPr>
          </a:p>
          <a:p>
            <a:pPr algn="l">
              <a:buFont typeface="Wingdings" pitchFamily="2" charset="2"/>
              <a:buChar char="à"/>
            </a:pPr>
            <a:r>
              <a:rPr lang="de-DE" b="0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B050"/>
                </a:solidFill>
                <a:sym typeface="Wingdings" pitchFamily="2" charset="2"/>
              </a:rPr>
              <a:t>Corrosion</a:t>
            </a:r>
            <a:r>
              <a:rPr lang="de-DE" b="0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B050"/>
                </a:solidFill>
                <a:sym typeface="Wingdings" pitchFamily="2" charset="2"/>
              </a:rPr>
              <a:t>protection</a:t>
            </a:r>
            <a:endParaRPr lang="de-DE" b="0" dirty="0" smtClean="0">
              <a:solidFill>
                <a:srgbClr val="00B050"/>
              </a:solidFill>
              <a:sym typeface="Wingdings" pitchFamily="2" charset="2"/>
            </a:endParaRPr>
          </a:p>
          <a:p>
            <a:pPr algn="l">
              <a:buFont typeface="Wingdings" pitchFamily="2" charset="2"/>
              <a:buChar char="à"/>
            </a:pPr>
            <a:r>
              <a:rPr lang="de-DE" b="0" dirty="0" smtClean="0">
                <a:solidFill>
                  <a:srgbClr val="00B050"/>
                </a:solidFill>
                <a:sym typeface="Wingdings" pitchFamily="2" charset="2"/>
              </a:rPr>
              <a:t> …</a:t>
            </a:r>
          </a:p>
          <a:p>
            <a:pPr algn="l"/>
            <a:endParaRPr lang="de-DE" b="0" u="sng" dirty="0" smtClean="0">
              <a:solidFill>
                <a:srgbClr val="00B050"/>
              </a:solidFill>
              <a:sym typeface="Wingdings" pitchFamily="2" charset="2"/>
            </a:endParaRPr>
          </a:p>
          <a:p>
            <a:pPr algn="l"/>
            <a:endParaRPr lang="de-DE" b="0" dirty="0" smtClean="0">
              <a:solidFill>
                <a:srgbClr val="00B050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going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to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come</a:t>
            </a:r>
            <a:r>
              <a:rPr lang="de-DE" sz="2000" b="0" i="1" dirty="0" smtClean="0"/>
              <a:t> in Nano-Science I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graphicFrame>
        <p:nvGraphicFramePr>
          <p:cNvPr id="339970" name="Object 4"/>
          <p:cNvGraphicFramePr>
            <a:graphicFrameLocks noChangeAspect="1"/>
          </p:cNvGraphicFramePr>
          <p:nvPr/>
        </p:nvGraphicFramePr>
        <p:xfrm>
          <a:off x="3812232" y="2057400"/>
          <a:ext cx="4648200" cy="3659188"/>
        </p:xfrm>
        <a:graphic>
          <a:graphicData uri="http://schemas.openxmlformats.org/presentationml/2006/ole">
            <p:oleObj spid="_x0000_s339970" name="CorelDRAW" r:id="rId4" imgW="5250960" imgH="4132440" progId="">
              <p:embed/>
            </p:oleObj>
          </a:graphicData>
        </a:graphic>
      </p:graphicFrame>
      <p:graphicFrame>
        <p:nvGraphicFramePr>
          <p:cNvPr id="339971" name="Object 7"/>
          <p:cNvGraphicFramePr>
            <a:graphicFrameLocks noChangeAspect="1"/>
          </p:cNvGraphicFramePr>
          <p:nvPr/>
        </p:nvGraphicFramePr>
        <p:xfrm>
          <a:off x="1169342" y="1844824"/>
          <a:ext cx="4122738" cy="509587"/>
        </p:xfrm>
        <a:graphic>
          <a:graphicData uri="http://schemas.openxmlformats.org/presentationml/2006/ole">
            <p:oleObj spid="_x0000_s339971" name="CorelDRAW" r:id="rId5" imgW="5196600" imgH="642240" progId="">
              <p:embed/>
            </p:oleObj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539552" y="1268760"/>
            <a:ext cx="2159566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Growth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of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thin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films</a:t>
            </a:r>
            <a:endParaRPr lang="de-DE" b="0" u="sng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going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to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come</a:t>
            </a:r>
            <a:r>
              <a:rPr lang="de-DE" sz="2000" b="0" i="1" dirty="0" smtClean="0"/>
              <a:t> in Nano-Science I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pic>
        <p:nvPicPr>
          <p:cNvPr id="337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021804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2051720" y="6190737"/>
            <a:ext cx="5404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Principle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of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Scanning Tunneling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Microscopy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‚(STM)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going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to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come</a:t>
            </a:r>
            <a:r>
              <a:rPr lang="de-DE" sz="2000" b="0" i="1" dirty="0" smtClean="0"/>
              <a:t> in Nano-Science I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pic>
        <p:nvPicPr>
          <p:cNvPr id="333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8464" y="2708126"/>
            <a:ext cx="38100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4932040" y="5085184"/>
            <a:ext cx="3454792" cy="1034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Images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by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Richard Berndt (Kiel)</a:t>
            </a:r>
          </a:p>
          <a:p>
            <a:pPr algn="l"/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Recorded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by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STM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at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low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T </a:t>
            </a: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after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manipulation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of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atoms</a:t>
            </a:r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</p:txBody>
      </p:sp>
      <p:pic>
        <p:nvPicPr>
          <p:cNvPr id="3338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746995"/>
            <a:ext cx="3331899" cy="226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566158" y="5085184"/>
            <a:ext cx="3933834" cy="136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Images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by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Don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Eigler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(IBM)</a:t>
            </a:r>
          </a:p>
          <a:p>
            <a:pPr algn="l"/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Recorded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by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STM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at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low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T </a:t>
            </a: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after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manipulation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of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atoms</a:t>
            </a:r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See also Don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Eigler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talk on YouTube</a:t>
            </a:r>
          </a:p>
        </p:txBody>
      </p:sp>
      <p:pic>
        <p:nvPicPr>
          <p:cNvPr id="9" name="Picture 6" descr="ibm"/>
          <p:cNvPicPr>
            <a:picLocks noChangeAspect="1" noChangeArrowheads="1"/>
          </p:cNvPicPr>
          <p:nvPr/>
        </p:nvPicPr>
        <p:blipFill>
          <a:blip r:embed="rId5" cstate="print"/>
          <a:srcRect l="1904" t="6363" r="2827" b="8955"/>
          <a:stretch>
            <a:fillRect/>
          </a:stretch>
        </p:blipFill>
        <p:spPr bwMode="auto">
          <a:xfrm>
            <a:off x="633449" y="1052736"/>
            <a:ext cx="2426383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going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to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come</a:t>
            </a:r>
            <a:r>
              <a:rPr lang="de-DE" sz="2000" b="0" i="1" dirty="0" smtClean="0"/>
              <a:t> in Nano-Science I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67544" y="5085184"/>
            <a:ext cx="5776005" cy="136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Images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by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Don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Eigler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(IBM)</a:t>
            </a:r>
          </a:p>
          <a:p>
            <a:pPr algn="l"/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Recorded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by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STM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at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low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T after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manipulation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of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atoms</a:t>
            </a:r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en-US" b="0" dirty="0" err="1" smtClean="0"/>
              <a:t>TEDxCaltech</a:t>
            </a:r>
            <a:r>
              <a:rPr lang="en-US" b="0" dirty="0" smtClean="0"/>
              <a:t> - Don </a:t>
            </a:r>
            <a:r>
              <a:rPr lang="en-US" b="0" dirty="0" err="1" smtClean="0"/>
              <a:t>Eigler</a:t>
            </a:r>
            <a:r>
              <a:rPr lang="en-US" b="0" dirty="0" smtClean="0"/>
              <a:t> - Moving Atoms, one-by-one</a:t>
            </a:r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http://www.youtube.com/watch?v=rd2dri9p_EI</a:t>
            </a:r>
          </a:p>
        </p:txBody>
      </p:sp>
      <p:pic>
        <p:nvPicPr>
          <p:cNvPr id="3368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268760"/>
            <a:ext cx="4536504" cy="339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68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1" y="1268760"/>
            <a:ext cx="338437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going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to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come</a:t>
            </a:r>
            <a:r>
              <a:rPr lang="de-DE" sz="2000" b="0" i="1" dirty="0" smtClean="0"/>
              <a:t> in Nano-Science I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67544" y="5085184"/>
            <a:ext cx="87158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Images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by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Don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Eigler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(IBM)</a:t>
            </a:r>
          </a:p>
          <a:p>
            <a:pPr algn="l"/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Recorded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by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STM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at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low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T after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manipulation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of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atoms</a:t>
            </a:r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en-US" sz="1400" b="0" dirty="0" smtClean="0"/>
              <a:t>Here they have positioned 48 iron atoms into a circular ring in order to “corral” some surface state electrons </a:t>
            </a:r>
          </a:p>
          <a:p>
            <a:pPr algn="l"/>
            <a:r>
              <a:rPr lang="en-US" sz="1400" b="0" dirty="0" smtClean="0"/>
              <a:t>and force them into “quantum” states of the circular structure. The ripples in the ring of atoms are the </a:t>
            </a:r>
          </a:p>
          <a:p>
            <a:pPr algn="l"/>
            <a:r>
              <a:rPr lang="en-US" sz="1400" b="0" dirty="0" smtClean="0"/>
              <a:t>density distribution of a particular set of quantum states of the corral. [</a:t>
            </a:r>
            <a:r>
              <a:rPr lang="en-US" sz="1400" b="0" dirty="0" err="1" smtClean="0"/>
              <a:t>Crommie</a:t>
            </a:r>
            <a:r>
              <a:rPr lang="en-US" sz="1400" b="0" dirty="0" smtClean="0"/>
              <a:t>, Lutz &amp; </a:t>
            </a:r>
            <a:r>
              <a:rPr lang="en-US" sz="1400" b="0" dirty="0" err="1" smtClean="0"/>
              <a:t>Eigler</a:t>
            </a:r>
            <a:r>
              <a:rPr lang="en-US" sz="1400" b="0" dirty="0" smtClean="0"/>
              <a:t>]</a:t>
            </a:r>
            <a:endParaRPr lang="de-DE" sz="1400" b="0" dirty="0" smtClean="0">
              <a:solidFill>
                <a:srgbClr val="002060"/>
              </a:solidFill>
              <a:sym typeface="Wingdings" pitchFamily="2" charset="2"/>
            </a:endParaRPr>
          </a:p>
        </p:txBody>
      </p:sp>
      <p:pic>
        <p:nvPicPr>
          <p:cNvPr id="3358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702" y="1052736"/>
            <a:ext cx="5715000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58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1052736"/>
            <a:ext cx="24003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going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to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come</a:t>
            </a:r>
            <a:r>
              <a:rPr lang="de-DE" sz="2000" b="0" i="1" dirty="0" smtClean="0"/>
              <a:t> in Nano-Science I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033442" y="3898331"/>
            <a:ext cx="6130846" cy="3028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0" dirty="0" smtClean="0">
                <a:solidFill>
                  <a:schemeClr val="tx2"/>
                </a:solidFill>
                <a:sym typeface="Wingdings" pitchFamily="2" charset="2"/>
              </a:rPr>
              <a:t>Images </a:t>
            </a:r>
            <a:r>
              <a:rPr lang="de-DE" b="0" dirty="0" err="1" smtClean="0">
                <a:solidFill>
                  <a:schemeClr val="tx2"/>
                </a:solidFill>
                <a:sym typeface="Wingdings" pitchFamily="2" charset="2"/>
              </a:rPr>
              <a:t>by</a:t>
            </a:r>
            <a:r>
              <a:rPr lang="de-DE" b="0" dirty="0" smtClean="0">
                <a:solidFill>
                  <a:schemeClr val="tx2"/>
                </a:solidFill>
                <a:sym typeface="Wingdings" pitchFamily="2" charset="2"/>
              </a:rPr>
              <a:t> Gerhard Meyer (IBM)</a:t>
            </a:r>
          </a:p>
          <a:p>
            <a:pPr algn="l"/>
            <a:r>
              <a:rPr lang="en-US" b="0" dirty="0" smtClean="0">
                <a:solidFill>
                  <a:schemeClr val="tx2"/>
                </a:solidFill>
              </a:rPr>
              <a:t>Image of </a:t>
            </a:r>
            <a:r>
              <a:rPr lang="en-US" b="0" dirty="0" err="1" smtClean="0">
                <a:solidFill>
                  <a:schemeClr val="tx2"/>
                </a:solidFill>
              </a:rPr>
              <a:t>pentacene</a:t>
            </a:r>
            <a:r>
              <a:rPr lang="en-US" b="0" dirty="0" smtClean="0">
                <a:solidFill>
                  <a:schemeClr val="tx2"/>
                </a:solidFill>
              </a:rPr>
              <a:t> on surface, </a:t>
            </a:r>
            <a:r>
              <a:rPr lang="de-DE" b="0" dirty="0" err="1" smtClean="0">
                <a:solidFill>
                  <a:schemeClr val="tx2"/>
                </a:solidFill>
                <a:sym typeface="Wingdings" pitchFamily="2" charset="2"/>
              </a:rPr>
              <a:t>recorded</a:t>
            </a:r>
            <a:r>
              <a:rPr lang="de-DE" b="0" dirty="0" smtClean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chemeClr val="tx2"/>
                </a:solidFill>
                <a:sym typeface="Wingdings" pitchFamily="2" charset="2"/>
              </a:rPr>
              <a:t>by</a:t>
            </a:r>
            <a:r>
              <a:rPr lang="de-DE" b="0" dirty="0" smtClean="0">
                <a:solidFill>
                  <a:schemeClr val="tx2"/>
                </a:solidFill>
                <a:sym typeface="Wingdings" pitchFamily="2" charset="2"/>
              </a:rPr>
              <a:t> STM </a:t>
            </a:r>
            <a:r>
              <a:rPr lang="de-DE" b="0" dirty="0" err="1" smtClean="0">
                <a:solidFill>
                  <a:schemeClr val="tx2"/>
                </a:solidFill>
                <a:sym typeface="Wingdings" pitchFamily="2" charset="2"/>
              </a:rPr>
              <a:t>at</a:t>
            </a:r>
            <a:r>
              <a:rPr lang="de-DE" b="0" dirty="0" smtClean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chemeClr val="tx2"/>
                </a:solidFill>
                <a:sym typeface="Wingdings" pitchFamily="2" charset="2"/>
              </a:rPr>
              <a:t>low</a:t>
            </a:r>
            <a:r>
              <a:rPr lang="de-DE" b="0" dirty="0" smtClean="0">
                <a:solidFill>
                  <a:schemeClr val="tx2"/>
                </a:solidFill>
                <a:sym typeface="Wingdings" pitchFamily="2" charset="2"/>
              </a:rPr>
              <a:t> T</a:t>
            </a:r>
          </a:p>
          <a:p>
            <a:pPr algn="l"/>
            <a:r>
              <a:rPr lang="de-DE" b="0" dirty="0" smtClean="0">
                <a:solidFill>
                  <a:schemeClr val="tx2"/>
                </a:solidFill>
                <a:sym typeface="Wingdings" pitchFamily="2" charset="2"/>
              </a:rPr>
              <a:t>An </a:t>
            </a:r>
            <a:r>
              <a:rPr lang="de-DE" b="0" dirty="0" err="1" smtClean="0">
                <a:solidFill>
                  <a:schemeClr val="tx2"/>
                </a:solidFill>
                <a:sym typeface="Wingdings" pitchFamily="2" charset="2"/>
              </a:rPr>
              <a:t>example</a:t>
            </a:r>
            <a:r>
              <a:rPr lang="de-DE" b="0" dirty="0" smtClean="0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algn="l">
              <a:buFont typeface="Wingdings"/>
              <a:buChar char="à"/>
            </a:pPr>
            <a:r>
              <a:rPr lang="de-DE" b="0" dirty="0" smtClean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chemeClr val="tx2"/>
                </a:solidFill>
                <a:sym typeface="Wingdings" pitchFamily="2" charset="2"/>
              </a:rPr>
              <a:t>for</a:t>
            </a:r>
            <a:r>
              <a:rPr lang="de-DE" b="0" dirty="0" smtClean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chemeClr val="tx2"/>
                </a:solidFill>
                <a:sym typeface="Wingdings" pitchFamily="2" charset="2"/>
              </a:rPr>
              <a:t>making</a:t>
            </a:r>
            <a:r>
              <a:rPr lang="de-DE" b="0" dirty="0" smtClean="0">
                <a:solidFill>
                  <a:schemeClr val="tx2"/>
                </a:solidFill>
                <a:sym typeface="Wingdings" pitchFamily="2" charset="2"/>
              </a:rPr>
              <a:t> nano-</a:t>
            </a:r>
            <a:r>
              <a:rPr lang="de-DE" b="0" dirty="0" err="1" smtClean="0">
                <a:solidFill>
                  <a:schemeClr val="tx2"/>
                </a:solidFill>
                <a:sym typeface="Wingdings" pitchFamily="2" charset="2"/>
              </a:rPr>
              <a:t>structures</a:t>
            </a:r>
            <a:endParaRPr lang="de-DE" b="0" dirty="0" smtClean="0">
              <a:solidFill>
                <a:schemeClr val="tx2"/>
              </a:solidFill>
              <a:sym typeface="Wingdings" pitchFamily="2" charset="2"/>
            </a:endParaRPr>
          </a:p>
          <a:p>
            <a:pPr algn="l">
              <a:buFont typeface="Wingdings"/>
              <a:buChar char="à"/>
            </a:pPr>
            <a:r>
              <a:rPr lang="de-DE" b="0" dirty="0" smtClean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chemeClr val="tx2"/>
                </a:solidFill>
                <a:sym typeface="Wingdings" pitchFamily="2" charset="2"/>
              </a:rPr>
              <a:t>for</a:t>
            </a:r>
            <a:r>
              <a:rPr lang="de-DE" b="0" dirty="0" smtClean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chemeClr val="tx2"/>
                </a:solidFill>
                <a:sym typeface="Wingdings" pitchFamily="2" charset="2"/>
              </a:rPr>
              <a:t>chemistry</a:t>
            </a:r>
            <a:r>
              <a:rPr lang="de-DE" b="0" dirty="0" smtClean="0">
                <a:solidFill>
                  <a:schemeClr val="tx2"/>
                </a:solidFill>
                <a:sym typeface="Wingdings" pitchFamily="2" charset="2"/>
              </a:rPr>
              <a:t>, </a:t>
            </a:r>
          </a:p>
          <a:p>
            <a:pPr algn="l">
              <a:buFont typeface="Wingdings"/>
              <a:buChar char="à"/>
            </a:pPr>
            <a:r>
              <a:rPr lang="de-DE" b="0" dirty="0" smtClean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chemeClr val="tx2"/>
                </a:solidFill>
                <a:sym typeface="Wingdings" pitchFamily="2" charset="2"/>
              </a:rPr>
              <a:t>and</a:t>
            </a:r>
            <a:r>
              <a:rPr lang="de-DE" b="0" dirty="0" smtClean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chemeClr val="tx2"/>
                </a:solidFill>
                <a:sym typeface="Wingdings" pitchFamily="2" charset="2"/>
              </a:rPr>
              <a:t>for</a:t>
            </a:r>
            <a:r>
              <a:rPr lang="de-DE" b="0" dirty="0" smtClean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chemeClr val="tx2"/>
                </a:solidFill>
                <a:sym typeface="Wingdings" pitchFamily="2" charset="2"/>
              </a:rPr>
              <a:t>properties</a:t>
            </a:r>
            <a:r>
              <a:rPr lang="de-DE" b="0" dirty="0" smtClean="0">
                <a:solidFill>
                  <a:schemeClr val="tx2"/>
                </a:solidFill>
                <a:sym typeface="Wingdings" pitchFamily="2" charset="2"/>
              </a:rPr>
              <a:t> on </a:t>
            </a:r>
            <a:r>
              <a:rPr lang="de-DE" b="0" dirty="0" err="1" smtClean="0">
                <a:solidFill>
                  <a:schemeClr val="tx2"/>
                </a:solidFill>
                <a:sym typeface="Wingdings" pitchFamily="2" charset="2"/>
              </a:rPr>
              <a:t>the</a:t>
            </a:r>
            <a:r>
              <a:rPr lang="de-DE" b="0" dirty="0" smtClean="0">
                <a:solidFill>
                  <a:schemeClr val="tx2"/>
                </a:solidFill>
                <a:sym typeface="Wingdings" pitchFamily="2" charset="2"/>
              </a:rPr>
              <a:t> nano-</a:t>
            </a:r>
            <a:r>
              <a:rPr lang="de-DE" b="0" dirty="0" err="1" smtClean="0">
                <a:solidFill>
                  <a:schemeClr val="tx2"/>
                </a:solidFill>
                <a:sym typeface="Wingdings" pitchFamily="2" charset="2"/>
              </a:rPr>
              <a:t>scale</a:t>
            </a:r>
            <a:endParaRPr lang="de-DE" b="0" dirty="0" smtClean="0">
              <a:solidFill>
                <a:schemeClr val="tx2"/>
              </a:solidFill>
              <a:sym typeface="Wingdings" pitchFamily="2" charset="2"/>
            </a:endParaRPr>
          </a:p>
          <a:p>
            <a:pPr algn="l"/>
            <a:r>
              <a:rPr lang="en-US" b="0" dirty="0" smtClean="0"/>
              <a:t>http://www.youtube.com/watch?v=jnLRl_74BZs</a:t>
            </a:r>
          </a:p>
          <a:p>
            <a:pPr algn="l"/>
            <a:r>
              <a:rPr lang="en-US" b="0" dirty="0" smtClean="0"/>
              <a:t>“IBM Scientists First to Image the Anatomy of a Molecule”</a:t>
            </a:r>
          </a:p>
          <a:p>
            <a:pPr algn="l"/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</p:txBody>
      </p:sp>
      <p:pic>
        <p:nvPicPr>
          <p:cNvPr id="3430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988840"/>
            <a:ext cx="2857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30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988840"/>
            <a:ext cx="3900433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1115616" y="1268760"/>
            <a:ext cx="1210588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Animation</a:t>
            </a:r>
          </a:p>
          <a:p>
            <a:pPr algn="l"/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809684" y="1268760"/>
            <a:ext cx="1184940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STM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data</a:t>
            </a:r>
            <a:endParaRPr lang="de-DE" b="0" u="sng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going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to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come</a:t>
            </a:r>
            <a:r>
              <a:rPr lang="de-DE" sz="2000" b="0" i="1" dirty="0" smtClean="0"/>
              <a:t> in Nano-Science I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3478" y="4030981"/>
            <a:ext cx="2520000" cy="2061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719137" y="1409109"/>
            <a:ext cx="7797681" cy="4760912"/>
          </a:xfrm>
        </p:spPr>
        <p:txBody>
          <a:bodyPr/>
          <a:lstStyle/>
          <a:p>
            <a:pPr marL="180975" lvl="1" algn="just">
              <a:buSzTx/>
              <a:buFontTx/>
              <a:buChar char="•"/>
            </a:pPr>
            <a:r>
              <a:rPr lang="en-US" dirty="0" smtClean="0"/>
              <a:t>“Nano-Science” </a:t>
            </a:r>
            <a:r>
              <a:rPr lang="en-US" dirty="0" err="1" smtClean="0"/>
              <a:t>summarises</a:t>
            </a:r>
            <a:r>
              <a:rPr lang="en-US" dirty="0" smtClean="0"/>
              <a:t> the scientific areas concerned with  </a:t>
            </a:r>
          </a:p>
          <a:p>
            <a:pPr marL="180975" lvl="1" algn="just">
              <a:buSzTx/>
              <a:buNone/>
            </a:pPr>
            <a:r>
              <a:rPr lang="en-US" dirty="0" smtClean="0"/>
              <a:t>     materials and effects on the </a:t>
            </a:r>
            <a:r>
              <a:rPr lang="en-US" dirty="0" err="1" smtClean="0"/>
              <a:t>nano</a:t>
            </a:r>
            <a:r>
              <a:rPr lang="en-US" dirty="0" smtClean="0"/>
              <a:t>-meter scale (1 nm=0.000000001 m) </a:t>
            </a:r>
          </a:p>
          <a:p>
            <a:pPr marL="180975" lvl="1" algn="just">
              <a:buSzTx/>
              <a:buNone/>
            </a:pPr>
            <a:r>
              <a:rPr lang="en-US" dirty="0" smtClean="0"/>
              <a:t>     (note that “</a:t>
            </a:r>
            <a:r>
              <a:rPr lang="en-US" dirty="0" err="1" smtClean="0"/>
              <a:t>nano</a:t>
            </a:r>
            <a:r>
              <a:rPr lang="en-US" dirty="0" smtClean="0"/>
              <a:t> one dimension (i.e. thin films)”  is enough to qualify)</a:t>
            </a:r>
          </a:p>
          <a:p>
            <a:pPr marL="180975" lvl="1" algn="just">
              <a:buSzTx/>
              <a:buFontTx/>
              <a:buChar char="•"/>
            </a:pPr>
            <a:r>
              <a:rPr lang="en-US" dirty="0" smtClean="0"/>
              <a:t>Interdisciplinary in nature (biology / chemistry / physics)</a:t>
            </a:r>
          </a:p>
          <a:p>
            <a:pPr marL="180975" lvl="1" algn="just">
              <a:buSzTx/>
              <a:buNone/>
            </a:pPr>
            <a:r>
              <a:rPr lang="en-US" dirty="0" smtClean="0"/>
              <a:t>     (including applications and engineering)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t="12641"/>
          <a:stretch/>
        </p:blipFill>
        <p:spPr bwMode="auto">
          <a:xfrm>
            <a:off x="1331640" y="5085281"/>
            <a:ext cx="2088000" cy="1368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5"/>
          <p:cNvSpPr txBox="1"/>
          <p:nvPr/>
        </p:nvSpPr>
        <p:spPr>
          <a:xfrm>
            <a:off x="3923928" y="3399383"/>
            <a:ext cx="1498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 </a:t>
            </a:r>
            <a:r>
              <a:rPr lang="de-DE" sz="1200" dirty="0" err="1" smtClean="0"/>
              <a:t>example</a:t>
            </a:r>
            <a:r>
              <a:rPr lang="de-DE" sz="1200" dirty="0" smtClean="0"/>
              <a:t>: Lotus </a:t>
            </a:r>
            <a:r>
              <a:rPr lang="de-DE" sz="1200" dirty="0" err="1" smtClean="0"/>
              <a:t>effect</a:t>
            </a:r>
            <a:endParaRPr lang="de-DE" sz="1200" dirty="0" smtClean="0"/>
          </a:p>
        </p:txBody>
      </p:sp>
      <p:pic>
        <p:nvPicPr>
          <p:cNvPr id="10" name="Picture 9" descr="lotusan.jpg"/>
          <p:cNvPicPr>
            <a:picLocks noChangeAspect="1"/>
          </p:cNvPicPr>
          <p:nvPr/>
        </p:nvPicPr>
        <p:blipFill rotWithShape="1">
          <a:blip r:embed="rId4" cstate="print"/>
          <a:srcRect t="9810" b="20534"/>
          <a:stretch/>
        </p:blipFill>
        <p:spPr>
          <a:xfrm>
            <a:off x="5962223" y="5074146"/>
            <a:ext cx="1980000" cy="137919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5478" y="3643283"/>
            <a:ext cx="2088000" cy="143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78" r="10259"/>
          <a:stretch/>
        </p:blipFill>
        <p:spPr bwMode="auto">
          <a:xfrm>
            <a:off x="5962223" y="3656449"/>
            <a:ext cx="1980000" cy="1436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2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Nano-Science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072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going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to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come</a:t>
            </a:r>
            <a:r>
              <a:rPr lang="de-DE" sz="2000" b="0" i="1" dirty="0" smtClean="0"/>
              <a:t> in Nano-Science I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103317" y="1634024"/>
            <a:ext cx="498085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3600" b="0" u="sng" dirty="0" smtClean="0">
                <a:solidFill>
                  <a:srgbClr val="002060"/>
                </a:solidFill>
                <a:sym typeface="Wingdings" pitchFamily="2" charset="2"/>
              </a:rPr>
              <a:t>Making nano-</a:t>
            </a:r>
            <a:r>
              <a:rPr lang="de-DE" sz="3600" b="0" u="sng" dirty="0" err="1" smtClean="0">
                <a:solidFill>
                  <a:srgbClr val="002060"/>
                </a:solidFill>
                <a:sym typeface="Wingdings" pitchFamily="2" charset="2"/>
              </a:rPr>
              <a:t>materials</a:t>
            </a:r>
            <a:r>
              <a:rPr lang="de-DE" sz="3600" b="0" u="sng" dirty="0" smtClean="0">
                <a:solidFill>
                  <a:srgbClr val="002060"/>
                </a:solidFill>
                <a:sym typeface="Wingdings" pitchFamily="2" charset="2"/>
              </a:rPr>
              <a:t>:</a:t>
            </a:r>
          </a:p>
          <a:p>
            <a:pPr algn="l"/>
            <a:r>
              <a:rPr lang="de-DE" sz="3600" b="0" u="sng" dirty="0" smtClean="0">
                <a:solidFill>
                  <a:srgbClr val="002060"/>
                </a:solidFill>
                <a:sym typeface="Wingdings" pitchFamily="2" charset="2"/>
              </a:rPr>
              <a:t>Nano-</a:t>
            </a:r>
            <a:r>
              <a:rPr lang="de-DE" sz="3600" b="0" u="sng" dirty="0" err="1" smtClean="0">
                <a:solidFill>
                  <a:srgbClr val="002060"/>
                </a:solidFill>
                <a:sym typeface="Wingdings" pitchFamily="2" charset="2"/>
              </a:rPr>
              <a:t>chemistry</a:t>
            </a:r>
            <a:endParaRPr lang="de-DE" sz="3600" b="0" u="sng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de-DE" sz="1600" b="0" dirty="0" smtClean="0">
                <a:solidFill>
                  <a:srgbClr val="002060"/>
                </a:solidFill>
                <a:sym typeface="Wingdings" pitchFamily="2" charset="2"/>
              </a:rPr>
              <a:t>(Reiner </a:t>
            </a:r>
            <a:r>
              <a:rPr lang="de-DE" sz="1600" b="0" dirty="0" err="1" smtClean="0">
                <a:solidFill>
                  <a:srgbClr val="002060"/>
                </a:solidFill>
                <a:sym typeface="Wingdings" pitchFamily="2" charset="2"/>
              </a:rPr>
              <a:t>Anwander</a:t>
            </a:r>
            <a:r>
              <a:rPr lang="de-DE" sz="1600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sz="1600" b="0" dirty="0" err="1" smtClean="0">
                <a:solidFill>
                  <a:srgbClr val="002060"/>
                </a:solidFill>
                <a:sym typeface="Wingdings" pitchFamily="2" charset="2"/>
              </a:rPr>
              <a:t>and</a:t>
            </a:r>
            <a:r>
              <a:rPr lang="de-DE" sz="1600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sz="1600" b="0" dirty="0" err="1" smtClean="0">
                <a:solidFill>
                  <a:srgbClr val="002060"/>
                </a:solidFill>
                <a:sym typeface="Wingdings" pitchFamily="2" charset="2"/>
              </a:rPr>
              <a:t>Yucang</a:t>
            </a:r>
            <a:r>
              <a:rPr lang="de-DE" sz="1600" b="0" dirty="0" smtClean="0">
                <a:solidFill>
                  <a:srgbClr val="002060"/>
                </a:solidFill>
                <a:sym typeface="Wingdings" pitchFamily="2" charset="2"/>
              </a:rPr>
              <a:t> Liang)</a:t>
            </a:r>
          </a:p>
          <a:p>
            <a:pPr algn="l"/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going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to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come</a:t>
            </a:r>
            <a:r>
              <a:rPr lang="de-DE" sz="2000" b="0" i="1" dirty="0" smtClean="0"/>
              <a:t> in Nano-Science I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pic>
        <p:nvPicPr>
          <p:cNvPr id="7" name="Picture 26"/>
          <p:cNvPicPr>
            <a:picLocks noChangeAspect="1" noChangeArrowheads="1"/>
          </p:cNvPicPr>
          <p:nvPr/>
        </p:nvPicPr>
        <p:blipFill>
          <a:blip r:embed="rId3" cstate="print"/>
          <a:srcRect t="3484" b="2322"/>
          <a:stretch>
            <a:fillRect/>
          </a:stretch>
        </p:blipFill>
        <p:spPr bwMode="auto">
          <a:xfrm>
            <a:off x="107504" y="1052736"/>
            <a:ext cx="3227388" cy="292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 r="52225"/>
          <a:stretch>
            <a:fillRect/>
          </a:stretch>
        </p:blipFill>
        <p:spPr bwMode="auto">
          <a:xfrm>
            <a:off x="5148064" y="1003176"/>
            <a:ext cx="1779588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4104" y="1460624"/>
            <a:ext cx="218440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print"/>
          <a:srcRect r="2586"/>
          <a:stretch>
            <a:fillRect/>
          </a:stretch>
        </p:blipFill>
        <p:spPr bwMode="auto">
          <a:xfrm>
            <a:off x="251520" y="4494987"/>
            <a:ext cx="2713038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7" cstate="print"/>
          <a:srcRect l="53899" t="28854"/>
          <a:stretch>
            <a:fillRect/>
          </a:stretch>
        </p:blipFill>
        <p:spPr bwMode="auto">
          <a:xfrm>
            <a:off x="2987824" y="2924944"/>
            <a:ext cx="3581400" cy="354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516216" y="1052736"/>
            <a:ext cx="12096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200" b="1" i="1" dirty="0" err="1">
                <a:solidFill>
                  <a:srgbClr val="000099"/>
                </a:solidFill>
                <a:latin typeface="Helvetica" pitchFamily="1" charset="0"/>
              </a:rPr>
              <a:t>zeolites</a:t>
            </a:r>
            <a:endParaRPr lang="de-DE" sz="2200" b="1" i="1" dirty="0">
              <a:solidFill>
                <a:srgbClr val="000099"/>
              </a:solidFill>
              <a:latin typeface="Helvetica" pitchFamily="1" charset="0"/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3851920" y="4149080"/>
            <a:ext cx="18446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2100" b="1" i="1" dirty="0" err="1">
                <a:solidFill>
                  <a:srgbClr val="000099"/>
                </a:solidFill>
                <a:latin typeface="Helvetica" pitchFamily="1" charset="0"/>
              </a:rPr>
              <a:t>metalorganic</a:t>
            </a:r>
            <a:endParaRPr lang="de-DE" sz="2100" b="1" i="1" dirty="0">
              <a:solidFill>
                <a:srgbClr val="000099"/>
              </a:solidFill>
              <a:latin typeface="Helvetica" pitchFamily="1" charset="0"/>
            </a:endParaRPr>
          </a:p>
          <a:p>
            <a:pPr algn="ctr"/>
            <a:r>
              <a:rPr lang="de-DE" sz="2100" b="1" i="1" dirty="0" err="1">
                <a:solidFill>
                  <a:srgbClr val="000099"/>
                </a:solidFill>
                <a:latin typeface="Helvetica" pitchFamily="1" charset="0"/>
              </a:rPr>
              <a:t>frameworks</a:t>
            </a:r>
            <a:endParaRPr lang="de-DE" sz="2100" b="1" i="1" dirty="0">
              <a:solidFill>
                <a:srgbClr val="000099"/>
              </a:solidFill>
              <a:latin typeface="Helvetica" pitchFamily="1" charset="0"/>
            </a:endParaRP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107504" y="4005064"/>
            <a:ext cx="310356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200" b="1" i="1" dirty="0" err="1">
                <a:solidFill>
                  <a:srgbClr val="000099"/>
                </a:solidFill>
                <a:latin typeface="Helvetica" pitchFamily="1" charset="0"/>
              </a:rPr>
              <a:t>carbon</a:t>
            </a:r>
            <a:r>
              <a:rPr lang="de-DE" sz="2200" b="1" i="1" dirty="0">
                <a:solidFill>
                  <a:srgbClr val="000099"/>
                </a:solidFill>
                <a:latin typeface="Helvetica" pitchFamily="1" charset="0"/>
              </a:rPr>
              <a:t> „</a:t>
            </a:r>
            <a:r>
              <a:rPr lang="de-DE" sz="2200" b="1" i="1" dirty="0" err="1">
                <a:solidFill>
                  <a:srgbClr val="000099"/>
                </a:solidFill>
                <a:latin typeface="Helvetica" pitchFamily="1" charset="0"/>
              </a:rPr>
              <a:t>bucky</a:t>
            </a:r>
            <a:r>
              <a:rPr lang="de-DE" sz="2200" b="1" i="1" dirty="0">
                <a:solidFill>
                  <a:srgbClr val="000099"/>
                </a:solidFill>
                <a:latin typeface="Helvetica" pitchFamily="1" charset="0"/>
              </a:rPr>
              <a:t>“ </a:t>
            </a:r>
            <a:r>
              <a:rPr lang="de-DE" sz="2200" b="1" i="1" dirty="0" err="1">
                <a:solidFill>
                  <a:srgbClr val="000099"/>
                </a:solidFill>
                <a:latin typeface="Helvetica" pitchFamily="1" charset="0"/>
              </a:rPr>
              <a:t>tubes</a:t>
            </a:r>
            <a:endParaRPr lang="de-DE" sz="2200" b="1" i="1" dirty="0">
              <a:solidFill>
                <a:srgbClr val="000099"/>
              </a:solidFill>
              <a:latin typeface="Helvetica" pitchFamily="1" charset="0"/>
            </a:endParaRP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6588224" y="3675112"/>
            <a:ext cx="24034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2200" b="1" i="1" dirty="0" err="1">
                <a:solidFill>
                  <a:srgbClr val="000099"/>
                </a:solidFill>
                <a:latin typeface="Helvetica" pitchFamily="1" charset="0"/>
              </a:rPr>
              <a:t>surface</a:t>
            </a:r>
            <a:endParaRPr lang="de-DE" sz="2200" b="1" i="1" dirty="0">
              <a:solidFill>
                <a:srgbClr val="000099"/>
              </a:solidFill>
              <a:latin typeface="Helvetica" pitchFamily="1" charset="0"/>
            </a:endParaRPr>
          </a:p>
          <a:p>
            <a:pPr algn="ctr"/>
            <a:r>
              <a:rPr lang="de-DE" sz="2200" b="1" i="1" dirty="0" err="1">
                <a:solidFill>
                  <a:srgbClr val="000099"/>
                </a:solidFill>
                <a:latin typeface="Helvetica" pitchFamily="1" charset="0"/>
              </a:rPr>
              <a:t>functionalization</a:t>
            </a:r>
            <a:endParaRPr lang="de-DE" sz="2200" b="1" i="1" dirty="0">
              <a:solidFill>
                <a:srgbClr val="000099"/>
              </a:solidFill>
              <a:latin typeface="Helvetica" pitchFamily="1" charset="0"/>
            </a:endParaRPr>
          </a:p>
        </p:txBody>
      </p:sp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2649343" y="980728"/>
            <a:ext cx="1741182" cy="83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2200" b="1" i="1" dirty="0">
                <a:solidFill>
                  <a:srgbClr val="000099"/>
                </a:solidFill>
                <a:latin typeface="Helvetica" pitchFamily="1" charset="0"/>
              </a:rPr>
              <a:t>nano-</a:t>
            </a:r>
            <a:r>
              <a:rPr lang="de-DE" sz="2200" b="1" i="1" dirty="0" err="1">
                <a:solidFill>
                  <a:srgbClr val="000099"/>
                </a:solidFill>
                <a:latin typeface="Helvetica" pitchFamily="1" charset="0"/>
              </a:rPr>
              <a:t>sized</a:t>
            </a:r>
            <a:r>
              <a:rPr lang="de-DE" sz="2200" b="1" i="1" dirty="0">
                <a:solidFill>
                  <a:srgbClr val="000099"/>
                </a:solidFill>
                <a:latin typeface="Helvetica" pitchFamily="1" charset="0"/>
              </a:rPr>
              <a:t> </a:t>
            </a:r>
            <a:endParaRPr lang="de-DE" sz="2200" b="1" i="1" dirty="0" smtClean="0">
              <a:solidFill>
                <a:srgbClr val="000099"/>
              </a:solidFill>
              <a:latin typeface="Helvetica" pitchFamily="1" charset="0"/>
            </a:endParaRPr>
          </a:p>
          <a:p>
            <a:pPr algn="ctr"/>
            <a:r>
              <a:rPr lang="de-DE" sz="2200" b="1" i="1" dirty="0" err="1" smtClean="0">
                <a:solidFill>
                  <a:srgbClr val="000099"/>
                </a:solidFill>
                <a:latin typeface="Helvetica" pitchFamily="1" charset="0"/>
              </a:rPr>
              <a:t>clusters</a:t>
            </a:r>
            <a:endParaRPr lang="de-DE" sz="2200" b="1" i="1" dirty="0">
              <a:solidFill>
                <a:srgbClr val="000099"/>
              </a:solidFill>
              <a:latin typeface="Helvetica" pitchFamily="1" charset="0"/>
            </a:endParaRPr>
          </a:p>
        </p:txBody>
      </p:sp>
      <p:pic>
        <p:nvPicPr>
          <p:cNvPr id="18" name="Picture 2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4509120"/>
            <a:ext cx="27178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going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to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come</a:t>
            </a:r>
            <a:r>
              <a:rPr lang="de-DE" sz="2000" b="0" i="1" dirty="0" smtClean="0"/>
              <a:t> in Nano-Science I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9512" y="940667"/>
            <a:ext cx="4414977" cy="400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3" tIns="45716" rIns="91433" bIns="45716">
            <a:spAutoFit/>
          </a:bodyPr>
          <a:lstStyle/>
          <a:p>
            <a:r>
              <a:rPr lang="de-DE" sz="2000" b="0" dirty="0">
                <a:solidFill>
                  <a:srgbClr val="000099"/>
                </a:solidFill>
                <a:latin typeface="Helvetica" pitchFamily="1" charset="0"/>
              </a:rPr>
              <a:t>Open-Framework </a:t>
            </a:r>
            <a:r>
              <a:rPr lang="de-DE" sz="2000" b="0" dirty="0" err="1">
                <a:solidFill>
                  <a:srgbClr val="000099"/>
                </a:solidFill>
                <a:latin typeface="Helvetica" pitchFamily="1" charset="0"/>
              </a:rPr>
              <a:t>Inorganic</a:t>
            </a:r>
            <a:r>
              <a:rPr lang="de-DE" sz="2000" b="0" dirty="0">
                <a:solidFill>
                  <a:srgbClr val="000099"/>
                </a:solidFill>
                <a:latin typeface="Helvetica" pitchFamily="1" charset="0"/>
              </a:rPr>
              <a:t> Materials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55576" y="1331484"/>
            <a:ext cx="5852870" cy="3693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3" tIns="45716" rIns="91433" bIns="45716">
            <a:spAutoFit/>
          </a:bodyPr>
          <a:lstStyle/>
          <a:p>
            <a:r>
              <a:rPr lang="de-DE" b="0" dirty="0">
                <a:latin typeface="Arial" charset="0"/>
              </a:rPr>
              <a:t>New </a:t>
            </a:r>
            <a:r>
              <a:rPr lang="de-DE" b="0" dirty="0" err="1">
                <a:latin typeface="Arial" charset="0"/>
              </a:rPr>
              <a:t>materials</a:t>
            </a:r>
            <a:r>
              <a:rPr lang="de-DE" b="0" dirty="0">
                <a:latin typeface="Arial" charset="0"/>
              </a:rPr>
              <a:t> </a:t>
            </a:r>
            <a:r>
              <a:rPr lang="de-DE" b="0" dirty="0" err="1">
                <a:latin typeface="Arial" charset="0"/>
              </a:rPr>
              <a:t>try</a:t>
            </a:r>
            <a:r>
              <a:rPr lang="de-DE" b="0" dirty="0">
                <a:latin typeface="Arial" charset="0"/>
              </a:rPr>
              <a:t> </a:t>
            </a:r>
            <a:r>
              <a:rPr lang="de-DE" b="0" dirty="0" err="1">
                <a:latin typeface="Arial" charset="0"/>
              </a:rPr>
              <a:t>to</a:t>
            </a:r>
            <a:r>
              <a:rPr lang="de-DE" b="0" dirty="0">
                <a:latin typeface="Arial" charset="0"/>
              </a:rPr>
              <a:t> </a:t>
            </a:r>
            <a:r>
              <a:rPr lang="de-DE" b="0" dirty="0" err="1">
                <a:latin typeface="Arial" charset="0"/>
              </a:rPr>
              <a:t>emulate</a:t>
            </a:r>
            <a:r>
              <a:rPr lang="de-DE" b="0" dirty="0">
                <a:latin typeface="Arial" charset="0"/>
              </a:rPr>
              <a:t> </a:t>
            </a:r>
            <a:r>
              <a:rPr lang="de-DE" b="0" dirty="0" err="1">
                <a:latin typeface="Arial" charset="0"/>
              </a:rPr>
              <a:t>nature`s</a:t>
            </a:r>
            <a:r>
              <a:rPr lang="de-DE" b="0" dirty="0">
                <a:latin typeface="Arial" charset="0"/>
              </a:rPr>
              <a:t> open </a:t>
            </a:r>
            <a:r>
              <a:rPr lang="de-DE" b="0" dirty="0" err="1">
                <a:latin typeface="Arial" charset="0"/>
              </a:rPr>
              <a:t>frameworks</a:t>
            </a:r>
            <a:endParaRPr lang="de-DE" b="0" dirty="0">
              <a:latin typeface="Arial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483644" y="1272977"/>
            <a:ext cx="4383088" cy="5391150"/>
          </a:xfrm>
          <a:prstGeom prst="rect">
            <a:avLst/>
          </a:prstGeom>
          <a:noFill/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610100" y="6248353"/>
            <a:ext cx="4533900" cy="27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3" tIns="45716" rIns="91433" bIns="45716">
            <a:spAutoFit/>
          </a:bodyPr>
          <a:lstStyle/>
          <a:p>
            <a:pPr algn="r"/>
            <a:r>
              <a:rPr lang="de-DE" sz="1200" b="0" i="1" dirty="0" err="1"/>
              <a:t>Angew</a:t>
            </a:r>
            <a:r>
              <a:rPr lang="de-DE" sz="1200" b="0" i="1" dirty="0"/>
              <a:t>. Chem. Int. Ed.</a:t>
            </a:r>
            <a:r>
              <a:rPr lang="de-DE" sz="1200" b="0" dirty="0"/>
              <a:t> 1999, </a:t>
            </a:r>
            <a:r>
              <a:rPr lang="de-DE" sz="1200" b="0" i="1" dirty="0"/>
              <a:t>38</a:t>
            </a:r>
            <a:r>
              <a:rPr lang="de-DE" sz="1200" b="0" dirty="0"/>
              <a:t>, 3268–3292.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09166" y="1844824"/>
            <a:ext cx="3814762" cy="641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/>
        </p:spPr>
        <p:txBody>
          <a:bodyPr lIns="91433" tIns="45716" rIns="91433" bIns="45716">
            <a:spAutoFit/>
          </a:bodyPr>
          <a:lstStyle/>
          <a:p>
            <a:r>
              <a:rPr lang="de-DE" sz="2000" b="1">
                <a:latin typeface="Arial" charset="0"/>
              </a:rPr>
              <a:t>cacoxenite, </a:t>
            </a:r>
            <a:r>
              <a:rPr lang="de-DE" sz="1600" b="1" i="1">
                <a:latin typeface="Arial" charset="0"/>
              </a:rPr>
              <a:t>d</a:t>
            </a:r>
            <a:r>
              <a:rPr lang="de-DE" sz="1600" b="1" baseline="-25000">
                <a:latin typeface="Arial" charset="0"/>
              </a:rPr>
              <a:t>p</a:t>
            </a:r>
            <a:r>
              <a:rPr lang="de-DE" sz="1600" b="1">
                <a:latin typeface="Arial" charset="0"/>
              </a:rPr>
              <a:t> 14.2 Å</a:t>
            </a:r>
          </a:p>
          <a:p>
            <a:r>
              <a:rPr lang="de-DE" sz="1600" b="1">
                <a:latin typeface="Arial" charset="0"/>
              </a:rPr>
              <a:t>{[AlFe</a:t>
            </a:r>
            <a:r>
              <a:rPr lang="de-DE" sz="1600" b="1" baseline="-25000">
                <a:latin typeface="Arial" charset="0"/>
              </a:rPr>
              <a:t>24</a:t>
            </a:r>
            <a:r>
              <a:rPr lang="de-DE" sz="1600" b="1">
                <a:latin typeface="Arial" charset="0"/>
              </a:rPr>
              <a:t>(OH)</a:t>
            </a:r>
            <a:r>
              <a:rPr lang="de-DE" sz="1600" b="1" baseline="-25000">
                <a:latin typeface="Arial" charset="0"/>
              </a:rPr>
              <a:t>12</a:t>
            </a:r>
            <a:r>
              <a:rPr lang="de-DE" sz="1600" b="1">
                <a:latin typeface="Arial" charset="0"/>
              </a:rPr>
              <a:t>(PO</a:t>
            </a:r>
            <a:r>
              <a:rPr lang="de-DE" sz="1600" b="1" baseline="-25000">
                <a:latin typeface="Arial" charset="0"/>
              </a:rPr>
              <a:t>4</a:t>
            </a:r>
            <a:r>
              <a:rPr lang="de-DE" sz="1600" b="1">
                <a:latin typeface="Arial" charset="0"/>
              </a:rPr>
              <a:t>)</a:t>
            </a:r>
            <a:r>
              <a:rPr lang="de-DE" sz="1600" b="1" baseline="-25000">
                <a:latin typeface="Arial" charset="0"/>
              </a:rPr>
              <a:t>17</a:t>
            </a:r>
            <a:r>
              <a:rPr lang="de-DE" sz="1600" b="1">
                <a:latin typeface="Arial" charset="0"/>
              </a:rPr>
              <a:t>(H</a:t>
            </a:r>
            <a:r>
              <a:rPr lang="de-DE" sz="1600" b="1" baseline="-25000">
                <a:latin typeface="Arial" charset="0"/>
              </a:rPr>
              <a:t>2</a:t>
            </a:r>
            <a:r>
              <a:rPr lang="de-DE" sz="1600" b="1">
                <a:latin typeface="Arial" charset="0"/>
              </a:rPr>
              <a:t>O)</a:t>
            </a:r>
            <a:r>
              <a:rPr lang="de-DE" sz="1600" b="1" baseline="-25000">
                <a:latin typeface="Arial" charset="0"/>
              </a:rPr>
              <a:t>24</a:t>
            </a:r>
            <a:r>
              <a:rPr lang="de-DE" sz="1600" b="1">
                <a:latin typeface="Symbol" pitchFamily="18" charset="2"/>
                <a:sym typeface="Symbol" pitchFamily="18" charset="2"/>
              </a:rPr>
              <a:t></a:t>
            </a:r>
            <a:r>
              <a:rPr lang="de-DE" sz="1600" b="1">
                <a:latin typeface="Arial" charset="0"/>
              </a:rPr>
              <a:t>51H</a:t>
            </a:r>
            <a:r>
              <a:rPr lang="de-DE" sz="1600" b="1" baseline="-25000">
                <a:latin typeface="Arial" charset="0"/>
              </a:rPr>
              <a:t>2</a:t>
            </a:r>
            <a:r>
              <a:rPr lang="de-DE" sz="1600" b="1">
                <a:latin typeface="Arial" charset="0"/>
              </a:rPr>
              <a:t>O}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 cstate="print">
            <a:lum bright="-60000" contrast="80000"/>
          </a:blip>
          <a:srcRect/>
          <a:stretch>
            <a:fillRect/>
          </a:stretch>
        </p:blipFill>
        <p:spPr bwMode="auto">
          <a:xfrm>
            <a:off x="6372200" y="1746820"/>
            <a:ext cx="25527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 cstate="print">
            <a:lum bright="-60000" contrast="80000"/>
          </a:blip>
          <a:srcRect/>
          <a:stretch>
            <a:fillRect/>
          </a:stretch>
        </p:blipFill>
        <p:spPr bwMode="auto">
          <a:xfrm>
            <a:off x="86643" y="3356992"/>
            <a:ext cx="2397125" cy="2395538"/>
          </a:xfrm>
          <a:prstGeom prst="rect">
            <a:avLst/>
          </a:prstGeom>
          <a:noFill/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818313" y="3654670"/>
            <a:ext cx="2209800" cy="128649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33" tIns="45716" rIns="91433" bIns="45716">
            <a:spAutoFit/>
          </a:bodyPr>
          <a:lstStyle/>
          <a:p>
            <a:pPr algn="ctr"/>
            <a:r>
              <a:rPr lang="de-DE" sz="2000" b="1" dirty="0">
                <a:latin typeface="Arial" charset="0"/>
              </a:rPr>
              <a:t>JDF-20</a:t>
            </a:r>
            <a:endParaRPr lang="de-DE" sz="1600" b="1" dirty="0">
              <a:latin typeface="Arial" charset="0"/>
            </a:endParaRPr>
          </a:p>
          <a:p>
            <a:pPr algn="ctr"/>
            <a:r>
              <a:rPr lang="de-DE" sz="1600" b="1" dirty="0">
                <a:latin typeface="Arial" charset="0"/>
              </a:rPr>
              <a:t>[Al</a:t>
            </a:r>
            <a:r>
              <a:rPr lang="de-DE" sz="1600" b="1" baseline="-25000" dirty="0">
                <a:latin typeface="Arial" charset="0"/>
              </a:rPr>
              <a:t>5</a:t>
            </a:r>
            <a:r>
              <a:rPr lang="de-DE" sz="1600" b="1" dirty="0">
                <a:latin typeface="Arial" charset="0"/>
              </a:rPr>
              <a:t>P</a:t>
            </a:r>
            <a:r>
              <a:rPr lang="de-DE" sz="1600" b="1" baseline="-25000" dirty="0">
                <a:latin typeface="Arial" charset="0"/>
              </a:rPr>
              <a:t>6</a:t>
            </a:r>
            <a:r>
              <a:rPr lang="de-DE" sz="1600" b="1" dirty="0">
                <a:latin typeface="Arial" charset="0"/>
              </a:rPr>
              <a:t>O</a:t>
            </a:r>
            <a:r>
              <a:rPr lang="de-DE" sz="1600" b="1" baseline="-25000" dirty="0">
                <a:latin typeface="Arial" charset="0"/>
              </a:rPr>
              <a:t>24</a:t>
            </a:r>
            <a:r>
              <a:rPr lang="de-DE" sz="1600" b="1" dirty="0">
                <a:latin typeface="Arial" charset="0"/>
              </a:rPr>
              <a:t>H]</a:t>
            </a:r>
            <a:r>
              <a:rPr lang="de-DE" sz="1600" b="1" baseline="30000" dirty="0">
                <a:latin typeface="Arial" charset="0"/>
              </a:rPr>
              <a:t>2-</a:t>
            </a:r>
          </a:p>
          <a:p>
            <a:pPr algn="ctr"/>
            <a:r>
              <a:rPr lang="de-DE" sz="1600" b="1" dirty="0">
                <a:latin typeface="Arial" charset="0"/>
              </a:rPr>
              <a:t>2[N(C</a:t>
            </a:r>
            <a:r>
              <a:rPr lang="de-DE" sz="1600" b="1" baseline="-25000" dirty="0">
                <a:latin typeface="Arial" charset="0"/>
              </a:rPr>
              <a:t>2</a:t>
            </a:r>
            <a:r>
              <a:rPr lang="de-DE" sz="1600" b="1" dirty="0">
                <a:latin typeface="Arial" charset="0"/>
              </a:rPr>
              <a:t>H</a:t>
            </a:r>
            <a:r>
              <a:rPr lang="de-DE" sz="1600" b="1" baseline="-25000" dirty="0">
                <a:latin typeface="Arial" charset="0"/>
              </a:rPr>
              <a:t>5</a:t>
            </a:r>
            <a:r>
              <a:rPr lang="de-DE" sz="1600" b="1" dirty="0">
                <a:latin typeface="Arial" charset="0"/>
              </a:rPr>
              <a:t>)</a:t>
            </a:r>
            <a:r>
              <a:rPr lang="de-DE" sz="1600" b="1" baseline="-25000" dirty="0">
                <a:latin typeface="Arial" charset="0"/>
              </a:rPr>
              <a:t>3</a:t>
            </a:r>
            <a:r>
              <a:rPr lang="de-DE" sz="1600" b="1" dirty="0">
                <a:latin typeface="Arial" charset="0"/>
              </a:rPr>
              <a:t>H]</a:t>
            </a:r>
            <a:r>
              <a:rPr lang="de-DE" sz="1600" b="1" baseline="30000" dirty="0">
                <a:latin typeface="Arial" charset="0"/>
              </a:rPr>
              <a:t>+</a:t>
            </a:r>
            <a:r>
              <a:rPr lang="de-DE" sz="1600" b="1" dirty="0">
                <a:latin typeface="Symbol" pitchFamily="18" charset="2"/>
                <a:sym typeface="Symbol" pitchFamily="18" charset="2"/>
              </a:rPr>
              <a:t></a:t>
            </a:r>
            <a:r>
              <a:rPr lang="de-DE" sz="1600" b="1" dirty="0">
                <a:latin typeface="Arial" charset="0"/>
              </a:rPr>
              <a:t>2H</a:t>
            </a:r>
            <a:r>
              <a:rPr lang="de-DE" sz="1600" b="1" baseline="-25000" dirty="0">
                <a:latin typeface="Arial" charset="0"/>
              </a:rPr>
              <a:t>2</a:t>
            </a:r>
            <a:r>
              <a:rPr lang="de-DE" sz="1600" b="1" dirty="0">
                <a:latin typeface="Arial" charset="0"/>
              </a:rPr>
              <a:t>O,</a:t>
            </a:r>
          </a:p>
          <a:p>
            <a:pPr algn="ctr"/>
            <a:r>
              <a:rPr lang="de-DE" sz="1600" b="1" dirty="0">
                <a:latin typeface="Arial" charset="0"/>
              </a:rPr>
              <a:t>14.5</a:t>
            </a:r>
            <a:r>
              <a:rPr lang="de-DE" sz="1600" b="1" dirty="0">
                <a:latin typeface="Symbol" pitchFamily="18" charset="2"/>
                <a:sym typeface="Symbol" pitchFamily="18" charset="2"/>
              </a:rPr>
              <a:t></a:t>
            </a:r>
            <a:r>
              <a:rPr lang="de-DE" sz="1600" b="1" dirty="0">
                <a:latin typeface="Arial" charset="0"/>
              </a:rPr>
              <a:t>6.5 Å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8167" y="6093296"/>
            <a:ext cx="4441825" cy="396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3" tIns="45716" rIns="91433" bIns="45716">
            <a:spAutoFit/>
          </a:bodyPr>
          <a:lstStyle/>
          <a:p>
            <a:r>
              <a:rPr lang="de-DE" sz="2000" b="1">
                <a:latin typeface="Arial" charset="0"/>
              </a:rPr>
              <a:t>cloverite</a:t>
            </a:r>
            <a:r>
              <a:rPr lang="de-DE" sz="1600" b="1">
                <a:latin typeface="Arial" charset="0"/>
              </a:rPr>
              <a:t> (CLO), gallophosphate, </a:t>
            </a:r>
            <a:r>
              <a:rPr lang="de-DE" sz="1600" b="1" i="1">
                <a:latin typeface="Arial" charset="0"/>
              </a:rPr>
              <a:t>d</a:t>
            </a:r>
            <a:r>
              <a:rPr lang="de-DE" sz="1600" b="1" baseline="-25000">
                <a:latin typeface="Arial" charset="0"/>
              </a:rPr>
              <a:t>p</a:t>
            </a:r>
            <a:r>
              <a:rPr lang="de-DE" sz="1600" b="1">
                <a:latin typeface="Arial" charset="0"/>
              </a:rPr>
              <a:t> 13.2 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going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to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come</a:t>
            </a:r>
            <a:r>
              <a:rPr lang="de-DE" sz="2000" b="0" i="1" dirty="0" smtClean="0"/>
              <a:t> in Nano-Science I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pic>
        <p:nvPicPr>
          <p:cNvPr id="4" name="Picture 2" descr="sitb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334" y="957578"/>
            <a:ext cx="7745673" cy="5525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going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to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come</a:t>
            </a:r>
            <a:r>
              <a:rPr lang="de-DE" sz="2000" b="0" i="1" dirty="0" smtClean="0"/>
              <a:t> in Nano-Science I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82836" y="4798697"/>
            <a:ext cx="2416956" cy="136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b="1" dirty="0" err="1">
                <a:latin typeface="Arial" charset="0"/>
              </a:rPr>
              <a:t>Zeolite</a:t>
            </a:r>
            <a:r>
              <a:rPr lang="de-DE" b="1" dirty="0">
                <a:latin typeface="Arial" charset="0"/>
              </a:rPr>
              <a:t> Y</a:t>
            </a:r>
            <a:endParaRPr lang="de-DE" dirty="0">
              <a:latin typeface="Arial" charset="0"/>
            </a:endParaRPr>
          </a:p>
          <a:p>
            <a:pPr algn="ctr"/>
            <a:r>
              <a:rPr lang="de-DE" dirty="0">
                <a:latin typeface="Arial" charset="0"/>
              </a:rPr>
              <a:t>12R-pores:</a:t>
            </a:r>
          </a:p>
          <a:p>
            <a:pPr algn="ctr"/>
            <a:r>
              <a:rPr lang="de-DE" dirty="0">
                <a:latin typeface="Arial" charset="0"/>
              </a:rPr>
              <a:t>7.4 </a:t>
            </a:r>
            <a:r>
              <a:rPr lang="de-DE" dirty="0">
                <a:latin typeface="Symbol" pitchFamily="18" charset="2"/>
                <a:sym typeface="Symbol" pitchFamily="18" charset="2"/>
              </a:rPr>
              <a:t></a:t>
            </a:r>
            <a:r>
              <a:rPr lang="de-DE" dirty="0">
                <a:latin typeface="Arial" charset="0"/>
              </a:rPr>
              <a:t>7.4 Å</a:t>
            </a:r>
          </a:p>
          <a:p>
            <a:pPr algn="ctr"/>
            <a:r>
              <a:rPr lang="de-DE" dirty="0" err="1">
                <a:latin typeface="Arial" charset="0"/>
              </a:rPr>
              <a:t>supercage</a:t>
            </a:r>
            <a:r>
              <a:rPr lang="de-DE" dirty="0">
                <a:latin typeface="Arial" charset="0"/>
              </a:rPr>
              <a:t>: </a:t>
            </a:r>
            <a:r>
              <a:rPr lang="de-DE" i="1" dirty="0">
                <a:latin typeface="Arial" charset="0"/>
              </a:rPr>
              <a:t>d </a:t>
            </a:r>
            <a:r>
              <a:rPr lang="de-DE" dirty="0">
                <a:latin typeface="Arial" charset="0"/>
              </a:rPr>
              <a:t>= 13 Å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757687" y="4788135"/>
            <a:ext cx="1750417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b="1" dirty="0" err="1">
                <a:latin typeface="Arial" charset="0"/>
              </a:rPr>
              <a:t>Zeolite</a:t>
            </a:r>
            <a:r>
              <a:rPr lang="de-DE" b="1" dirty="0">
                <a:latin typeface="Arial" charset="0"/>
              </a:rPr>
              <a:t> UTD-1</a:t>
            </a:r>
            <a:endParaRPr lang="de-DE" dirty="0">
              <a:latin typeface="Arial" charset="0"/>
            </a:endParaRPr>
          </a:p>
          <a:p>
            <a:pPr algn="ctr"/>
            <a:r>
              <a:rPr lang="de-DE" dirty="0">
                <a:latin typeface="Arial" charset="0"/>
              </a:rPr>
              <a:t>14R-pores:</a:t>
            </a:r>
          </a:p>
          <a:p>
            <a:pPr algn="ctr"/>
            <a:r>
              <a:rPr lang="de-DE" dirty="0">
                <a:latin typeface="Arial" charset="0"/>
              </a:rPr>
              <a:t>7.5 </a:t>
            </a:r>
            <a:r>
              <a:rPr lang="de-DE" dirty="0">
                <a:latin typeface="Symbol" pitchFamily="18" charset="2"/>
                <a:sym typeface="Symbol" pitchFamily="18" charset="2"/>
              </a:rPr>
              <a:t></a:t>
            </a:r>
            <a:r>
              <a:rPr lang="de-DE" dirty="0">
                <a:latin typeface="Arial" charset="0"/>
              </a:rPr>
              <a:t>10 Å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516216" y="4751934"/>
            <a:ext cx="2467967" cy="136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b="1" dirty="0" err="1">
                <a:latin typeface="Arial" charset="0"/>
              </a:rPr>
              <a:t>Cloverite</a:t>
            </a:r>
            <a:r>
              <a:rPr lang="de-DE" b="1" dirty="0">
                <a:latin typeface="Arial" charset="0"/>
              </a:rPr>
              <a:t> (GaPO</a:t>
            </a:r>
            <a:r>
              <a:rPr lang="de-DE" b="1" baseline="-25000" dirty="0">
                <a:latin typeface="Arial" charset="0"/>
              </a:rPr>
              <a:t>4</a:t>
            </a:r>
            <a:r>
              <a:rPr lang="de-DE" b="1" dirty="0">
                <a:latin typeface="Arial" charset="0"/>
              </a:rPr>
              <a:t>)</a:t>
            </a:r>
            <a:endParaRPr lang="de-DE" dirty="0">
              <a:latin typeface="Arial" charset="0"/>
            </a:endParaRPr>
          </a:p>
          <a:p>
            <a:pPr algn="ctr"/>
            <a:r>
              <a:rPr lang="de-DE" dirty="0">
                <a:latin typeface="Arial" charset="0"/>
              </a:rPr>
              <a:t>20R-pores:</a:t>
            </a:r>
          </a:p>
          <a:p>
            <a:pPr algn="ctr"/>
            <a:r>
              <a:rPr lang="de-DE" dirty="0">
                <a:latin typeface="Arial" charset="0"/>
              </a:rPr>
              <a:t>6.0 </a:t>
            </a:r>
            <a:r>
              <a:rPr lang="de-DE" dirty="0">
                <a:latin typeface="Symbol" pitchFamily="18" charset="2"/>
                <a:sym typeface="Symbol" pitchFamily="18" charset="2"/>
              </a:rPr>
              <a:t></a:t>
            </a:r>
            <a:r>
              <a:rPr lang="de-DE" dirty="0">
                <a:latin typeface="Arial" charset="0"/>
              </a:rPr>
              <a:t>13.2 Å</a:t>
            </a:r>
          </a:p>
          <a:p>
            <a:pPr algn="ctr"/>
            <a:r>
              <a:rPr lang="de-DE" dirty="0" err="1">
                <a:latin typeface="Arial" charset="0"/>
              </a:rPr>
              <a:t>supercage</a:t>
            </a:r>
            <a:r>
              <a:rPr lang="de-DE" dirty="0">
                <a:latin typeface="Arial" charset="0"/>
              </a:rPr>
              <a:t>: d = 30 Å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9950" y="2040898"/>
            <a:ext cx="2419546" cy="2396214"/>
          </a:xfrm>
          <a:prstGeom prst="rect">
            <a:avLst/>
          </a:prstGeom>
          <a:noFill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/>
          <a:srcRect l="66942"/>
          <a:stretch>
            <a:fillRect/>
          </a:stretch>
        </p:blipFill>
        <p:spPr bwMode="auto">
          <a:xfrm>
            <a:off x="6732240" y="1916832"/>
            <a:ext cx="2090562" cy="233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400" y="2168059"/>
            <a:ext cx="2313384" cy="2269053"/>
          </a:xfrm>
          <a:prstGeom prst="rect">
            <a:avLst/>
          </a:prstGeom>
          <a:noFill/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67544" y="1075383"/>
            <a:ext cx="424507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 b="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Crystalline</a:t>
            </a:r>
            <a:r>
              <a:rPr lang="de-DE" sz="20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DE" sz="2000" b="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Microporous</a:t>
            </a:r>
            <a:r>
              <a:rPr lang="de-DE" sz="20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Supports –</a:t>
            </a:r>
          </a:p>
          <a:p>
            <a:r>
              <a:rPr lang="de-DE" sz="2000" b="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Zeolites</a:t>
            </a:r>
            <a:r>
              <a:rPr lang="de-DE" sz="20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b="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de-DE" sz="20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b="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Zeotypes</a:t>
            </a:r>
            <a:endParaRPr lang="de-DE" sz="2000" b="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51520" y="3020102"/>
            <a:ext cx="7440613" cy="2833687"/>
            <a:chOff x="410" y="2389"/>
            <a:chExt cx="4687" cy="1785"/>
          </a:xfrm>
        </p:grpSpPr>
        <p:pic>
          <p:nvPicPr>
            <p:cNvPr id="10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 l="13669" t="28954" r="15100" b="36127"/>
            <a:stretch>
              <a:fillRect/>
            </a:stretch>
          </p:blipFill>
          <p:spPr bwMode="auto">
            <a:xfrm>
              <a:off x="416" y="2389"/>
              <a:ext cx="4681" cy="1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410" y="3943"/>
              <a:ext cx="4685" cy="23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/>
                <a:t>Citrate as reducing and stabilizing agent</a:t>
              </a:r>
            </a:p>
          </p:txBody>
        </p:sp>
      </p:grpSp>
      <p:pic>
        <p:nvPicPr>
          <p:cNvPr id="3450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1971" y="3717032"/>
            <a:ext cx="19145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going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to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come</a:t>
            </a:r>
            <a:r>
              <a:rPr lang="de-DE" sz="2000" b="0" i="1" dirty="0" smtClean="0"/>
              <a:t> in Nano-Science I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07504" y="1012666"/>
            <a:ext cx="9144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2000" b="0" u="sng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Synthesis </a:t>
            </a:r>
            <a:r>
              <a:rPr lang="de-DE" sz="2000" b="0" u="sng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sz="2000" b="0" u="sng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a quintessential nano-</a:t>
            </a:r>
            <a:r>
              <a:rPr lang="de-DE" sz="2000" b="0" u="sng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object</a:t>
            </a:r>
            <a:r>
              <a:rPr lang="de-DE" sz="2000" b="0" u="sng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algn="l">
              <a:spcBef>
                <a:spcPct val="50000"/>
              </a:spcBef>
            </a:pPr>
            <a:r>
              <a:rPr lang="de-DE" sz="2000" b="0" u="sng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Gold nano-</a:t>
            </a:r>
            <a:r>
              <a:rPr lang="de-DE" sz="2000" b="0" u="sng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particles</a:t>
            </a:r>
            <a:endParaRPr lang="de-DE" sz="2000" b="0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06413" y="2292350"/>
            <a:ext cx="82184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 b="1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5591" y="1854462"/>
            <a:ext cx="8983662" cy="128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0" dirty="0" err="1" smtClean="0"/>
              <a:t>Method</a:t>
            </a:r>
            <a:r>
              <a:rPr lang="de-DE" b="0" dirty="0" smtClean="0"/>
              <a:t> </a:t>
            </a:r>
            <a:r>
              <a:rPr lang="de-DE" b="0" dirty="0" err="1"/>
              <a:t>by</a:t>
            </a:r>
            <a:r>
              <a:rPr lang="de-DE" b="0" dirty="0"/>
              <a:t> </a:t>
            </a:r>
            <a:r>
              <a:rPr lang="de-DE" b="0" dirty="0" err="1"/>
              <a:t>Turkevich</a:t>
            </a:r>
            <a:r>
              <a:rPr lang="de-DE" b="0" dirty="0"/>
              <a:t> </a:t>
            </a:r>
            <a:r>
              <a:rPr lang="de-DE" b="0" i="1" dirty="0"/>
              <a:t>et al. </a:t>
            </a:r>
            <a:r>
              <a:rPr lang="de-DE" b="0" dirty="0"/>
              <a:t>(</a:t>
            </a:r>
            <a:r>
              <a:rPr lang="de-DE" b="0" dirty="0" err="1"/>
              <a:t>Reduction</a:t>
            </a:r>
            <a:r>
              <a:rPr lang="de-DE" b="0" dirty="0"/>
              <a:t> </a:t>
            </a:r>
            <a:r>
              <a:rPr lang="de-DE" b="0" dirty="0" err="1"/>
              <a:t>by</a:t>
            </a:r>
            <a:r>
              <a:rPr lang="de-DE" b="0" dirty="0"/>
              <a:t> </a:t>
            </a:r>
            <a:r>
              <a:rPr lang="de-DE" b="0" dirty="0" err="1"/>
              <a:t>citrate</a:t>
            </a:r>
            <a:r>
              <a:rPr lang="de-DE" b="0" dirty="0" smtClean="0"/>
              <a:t>)</a:t>
            </a:r>
          </a:p>
          <a:p>
            <a:pPr>
              <a:spcBef>
                <a:spcPct val="50000"/>
              </a:spcBef>
            </a:pPr>
            <a:endParaRPr lang="de-DE" sz="800" b="0" dirty="0"/>
          </a:p>
          <a:p>
            <a:pPr algn="l"/>
            <a:r>
              <a:rPr lang="de-DE" sz="1400" b="0" dirty="0"/>
              <a:t>A STUDY OF THE NUCLEATION AND GROWTH PROCESSES IN THE SYNTHESIS OF COLLOIDAL GOLD </a:t>
            </a:r>
            <a:r>
              <a:rPr lang="de-DE" sz="1400" b="0" dirty="0" err="1"/>
              <a:t>by</a:t>
            </a:r>
            <a:r>
              <a:rPr lang="de-DE" sz="1400" b="0" dirty="0"/>
              <a:t> J. </a:t>
            </a:r>
            <a:r>
              <a:rPr lang="de-DE" sz="1400" b="0" dirty="0" err="1"/>
              <a:t>Turkevich</a:t>
            </a:r>
            <a:r>
              <a:rPr lang="de-DE" sz="1400" b="0" dirty="0"/>
              <a:t>, P. C. Stevenson, J. </a:t>
            </a:r>
            <a:r>
              <a:rPr lang="de-DE" sz="1400" b="0" dirty="0" err="1"/>
              <a:t>Hillier</a:t>
            </a:r>
            <a:endParaRPr lang="de-DE" sz="1400" b="0" dirty="0"/>
          </a:p>
          <a:p>
            <a:pPr algn="l"/>
            <a:r>
              <a:rPr lang="de-DE" sz="1400" b="0" i="1" dirty="0"/>
              <a:t>DISCUSSIONS OF THE FARADAY SOCIETY</a:t>
            </a:r>
            <a:r>
              <a:rPr lang="de-DE" sz="1400" b="0" dirty="0"/>
              <a:t> (11): 55 (1951</a:t>
            </a:r>
            <a:r>
              <a:rPr lang="de-DE" sz="1400" b="0" dirty="0" smtClean="0"/>
              <a:t>)</a:t>
            </a:r>
            <a:endParaRPr lang="de-DE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going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to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come</a:t>
            </a:r>
            <a:r>
              <a:rPr lang="de-DE" sz="2000" b="0" i="1" dirty="0" smtClean="0"/>
              <a:t> in Nano-Science I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going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to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come</a:t>
            </a:r>
            <a:r>
              <a:rPr lang="de-DE" sz="2000" b="0" i="1" dirty="0" smtClean="0"/>
              <a:t> in Nano-Science I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79512" y="1201976"/>
            <a:ext cx="905889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3600" b="0" u="sng" dirty="0" smtClean="0">
                <a:solidFill>
                  <a:srgbClr val="002060"/>
                </a:solidFill>
                <a:sym typeface="Wingdings" pitchFamily="2" charset="2"/>
              </a:rPr>
              <a:t>Properties &amp; </a:t>
            </a:r>
            <a:r>
              <a:rPr lang="de-DE" sz="3600" b="0" u="sng" dirty="0" err="1" smtClean="0">
                <a:solidFill>
                  <a:srgbClr val="002060"/>
                </a:solidFill>
                <a:sym typeface="Wingdings" pitchFamily="2" charset="2"/>
              </a:rPr>
              <a:t>applications</a:t>
            </a:r>
            <a:r>
              <a:rPr lang="de-DE" sz="3600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sz="3600" b="0" u="sng" dirty="0" err="1" smtClean="0">
                <a:solidFill>
                  <a:srgbClr val="002060"/>
                </a:solidFill>
                <a:sym typeface="Wingdings" pitchFamily="2" charset="2"/>
              </a:rPr>
              <a:t>of</a:t>
            </a:r>
            <a:r>
              <a:rPr lang="de-DE" sz="3600" b="0" u="sng" dirty="0" smtClean="0">
                <a:solidFill>
                  <a:srgbClr val="002060"/>
                </a:solidFill>
                <a:sym typeface="Wingdings" pitchFamily="2" charset="2"/>
              </a:rPr>
              <a:t> nano-</a:t>
            </a:r>
            <a:r>
              <a:rPr lang="de-DE" sz="3600" b="0" u="sng" dirty="0" err="1" smtClean="0">
                <a:solidFill>
                  <a:srgbClr val="002060"/>
                </a:solidFill>
                <a:sym typeface="Wingdings" pitchFamily="2" charset="2"/>
              </a:rPr>
              <a:t>materials</a:t>
            </a:r>
            <a:r>
              <a:rPr lang="de-DE" sz="3600" b="0" u="sng" dirty="0" smtClean="0">
                <a:solidFill>
                  <a:srgbClr val="002060"/>
                </a:solidFill>
                <a:sym typeface="Wingdings" pitchFamily="2" charset="2"/>
              </a:rPr>
              <a:t>:</a:t>
            </a:r>
          </a:p>
          <a:p>
            <a:pPr algn="l"/>
            <a:r>
              <a:rPr lang="de-DE" sz="3600" b="0" u="sng" dirty="0" smtClean="0">
                <a:solidFill>
                  <a:srgbClr val="002060"/>
                </a:solidFill>
                <a:sym typeface="Wingdings" pitchFamily="2" charset="2"/>
              </a:rPr>
              <a:t>Gold </a:t>
            </a:r>
            <a:r>
              <a:rPr lang="de-DE" sz="3600" b="0" u="sng" dirty="0" err="1" smtClean="0">
                <a:solidFill>
                  <a:srgbClr val="002060"/>
                </a:solidFill>
                <a:sym typeface="Wingdings" pitchFamily="2" charset="2"/>
              </a:rPr>
              <a:t>nanoparticles</a:t>
            </a:r>
            <a:r>
              <a:rPr lang="de-DE" sz="3600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sz="3600" b="0" u="sng" dirty="0" err="1" smtClean="0">
                <a:solidFill>
                  <a:srgbClr val="002060"/>
                </a:solidFill>
                <a:sym typeface="Wingdings" pitchFamily="2" charset="2"/>
              </a:rPr>
              <a:t>as</a:t>
            </a:r>
            <a:r>
              <a:rPr lang="de-DE" sz="3600" b="0" u="sng" dirty="0" smtClean="0">
                <a:solidFill>
                  <a:srgbClr val="002060"/>
                </a:solidFill>
                <a:sym typeface="Wingdings" pitchFamily="2" charset="2"/>
              </a:rPr>
              <a:t> a prototype </a:t>
            </a:r>
            <a:r>
              <a:rPr lang="de-DE" sz="3600" b="0" u="sng" dirty="0" err="1" smtClean="0">
                <a:solidFill>
                  <a:srgbClr val="002060"/>
                </a:solidFill>
                <a:sym typeface="Wingdings" pitchFamily="2" charset="2"/>
              </a:rPr>
              <a:t>example</a:t>
            </a:r>
            <a:endParaRPr lang="de-DE" sz="3600" b="0" u="sng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de-DE" sz="1600" b="0" dirty="0" smtClean="0">
                <a:solidFill>
                  <a:srgbClr val="002060"/>
                </a:solidFill>
                <a:sym typeface="Wingdings" pitchFamily="2" charset="2"/>
              </a:rPr>
              <a:t>(</a:t>
            </a:r>
            <a:r>
              <a:rPr lang="de-DE" sz="1600" b="0" dirty="0" err="1" smtClean="0">
                <a:solidFill>
                  <a:srgbClr val="002060"/>
                </a:solidFill>
                <a:sym typeface="Wingdings" pitchFamily="2" charset="2"/>
              </a:rPr>
              <a:t>Fajun</a:t>
            </a:r>
            <a:r>
              <a:rPr lang="de-DE" sz="1600" b="0" dirty="0" smtClean="0">
                <a:solidFill>
                  <a:srgbClr val="002060"/>
                </a:solidFill>
                <a:sym typeface="Wingdings" pitchFamily="2" charset="2"/>
              </a:rPr>
              <a:t> Zhang)</a:t>
            </a:r>
          </a:p>
          <a:p>
            <a:pPr algn="l"/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1971" y="3717032"/>
            <a:ext cx="19145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going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to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come</a:t>
            </a:r>
            <a:r>
              <a:rPr lang="de-DE" sz="2000" b="0" i="1" dirty="0" smtClean="0"/>
              <a:t> in Nano-Science I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79512" y="1201976"/>
            <a:ext cx="905889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3600" b="0" u="sng" dirty="0" smtClean="0">
                <a:solidFill>
                  <a:srgbClr val="002060"/>
                </a:solidFill>
                <a:sym typeface="Wingdings" pitchFamily="2" charset="2"/>
              </a:rPr>
              <a:t>Properties &amp; </a:t>
            </a:r>
            <a:r>
              <a:rPr lang="de-DE" sz="3600" b="0" u="sng" dirty="0" err="1" smtClean="0">
                <a:solidFill>
                  <a:srgbClr val="002060"/>
                </a:solidFill>
                <a:sym typeface="Wingdings" pitchFamily="2" charset="2"/>
              </a:rPr>
              <a:t>applications</a:t>
            </a:r>
            <a:r>
              <a:rPr lang="de-DE" sz="3600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sz="3600" b="0" u="sng" dirty="0" err="1" smtClean="0">
                <a:solidFill>
                  <a:srgbClr val="002060"/>
                </a:solidFill>
                <a:sym typeface="Wingdings" pitchFamily="2" charset="2"/>
              </a:rPr>
              <a:t>of</a:t>
            </a:r>
            <a:r>
              <a:rPr lang="de-DE" sz="3600" b="0" u="sng" dirty="0" smtClean="0">
                <a:solidFill>
                  <a:srgbClr val="002060"/>
                </a:solidFill>
                <a:sym typeface="Wingdings" pitchFamily="2" charset="2"/>
              </a:rPr>
              <a:t> nano-</a:t>
            </a:r>
            <a:r>
              <a:rPr lang="de-DE" sz="3600" b="0" u="sng" dirty="0" err="1" smtClean="0">
                <a:solidFill>
                  <a:srgbClr val="002060"/>
                </a:solidFill>
                <a:sym typeface="Wingdings" pitchFamily="2" charset="2"/>
              </a:rPr>
              <a:t>materials</a:t>
            </a:r>
            <a:r>
              <a:rPr lang="de-DE" sz="3600" b="0" u="sng" dirty="0" smtClean="0">
                <a:solidFill>
                  <a:srgbClr val="002060"/>
                </a:solidFill>
                <a:sym typeface="Wingdings" pitchFamily="2" charset="2"/>
              </a:rPr>
              <a:t>:</a:t>
            </a:r>
          </a:p>
          <a:p>
            <a:pPr algn="l"/>
            <a:r>
              <a:rPr lang="de-DE" sz="3600" b="0" u="sng" dirty="0" smtClean="0">
                <a:solidFill>
                  <a:srgbClr val="002060"/>
                </a:solidFill>
                <a:sym typeface="Wingdings" pitchFamily="2" charset="2"/>
              </a:rPr>
              <a:t>Gold </a:t>
            </a:r>
            <a:r>
              <a:rPr lang="de-DE" sz="3600" b="0" u="sng" dirty="0" err="1" smtClean="0">
                <a:solidFill>
                  <a:srgbClr val="002060"/>
                </a:solidFill>
                <a:sym typeface="Wingdings" pitchFamily="2" charset="2"/>
              </a:rPr>
              <a:t>nanoparticles</a:t>
            </a:r>
            <a:r>
              <a:rPr lang="de-DE" sz="3600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sz="3600" b="0" u="sng" dirty="0" err="1" smtClean="0">
                <a:solidFill>
                  <a:srgbClr val="002060"/>
                </a:solidFill>
                <a:sym typeface="Wingdings" pitchFamily="2" charset="2"/>
              </a:rPr>
              <a:t>as</a:t>
            </a:r>
            <a:r>
              <a:rPr lang="de-DE" sz="3600" b="0" u="sng" dirty="0" smtClean="0">
                <a:solidFill>
                  <a:srgbClr val="002060"/>
                </a:solidFill>
                <a:sym typeface="Wingdings" pitchFamily="2" charset="2"/>
              </a:rPr>
              <a:t> a prototype </a:t>
            </a:r>
            <a:r>
              <a:rPr lang="de-DE" sz="3600" b="0" u="sng" dirty="0" err="1" smtClean="0">
                <a:solidFill>
                  <a:srgbClr val="002060"/>
                </a:solidFill>
                <a:sym typeface="Wingdings" pitchFamily="2" charset="2"/>
              </a:rPr>
              <a:t>example</a:t>
            </a:r>
            <a:endParaRPr lang="de-DE" sz="3600" b="0" u="sng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de-DE" sz="1600" b="0" dirty="0" smtClean="0">
                <a:solidFill>
                  <a:srgbClr val="002060"/>
                </a:solidFill>
                <a:sym typeface="Wingdings" pitchFamily="2" charset="2"/>
              </a:rPr>
              <a:t>(</a:t>
            </a:r>
            <a:r>
              <a:rPr lang="de-DE" sz="1600" b="0" dirty="0" err="1" smtClean="0">
                <a:solidFill>
                  <a:srgbClr val="002060"/>
                </a:solidFill>
                <a:sym typeface="Wingdings" pitchFamily="2" charset="2"/>
              </a:rPr>
              <a:t>Fajun</a:t>
            </a:r>
            <a:r>
              <a:rPr lang="de-DE" sz="1600" b="0" dirty="0" smtClean="0">
                <a:solidFill>
                  <a:srgbClr val="002060"/>
                </a:solidFill>
                <a:sym typeface="Wingdings" pitchFamily="2" charset="2"/>
              </a:rPr>
              <a:t> Zhang)</a:t>
            </a:r>
          </a:p>
          <a:p>
            <a:pPr algn="l"/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1971" y="3717032"/>
            <a:ext cx="19145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1259632" y="3181149"/>
            <a:ext cx="541686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AutoNum type="arabicPeriod"/>
            </a:pP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Colour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effects</a:t>
            </a:r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marL="342900" indent="-342900" algn="l">
              <a:buAutoNum type="arabicPeriod"/>
            </a:pP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Near-field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effects</a:t>
            </a:r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marL="342900" indent="-342900" algn="l">
              <a:buAutoNum type="arabicPeriod"/>
            </a:pP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Scattering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effects</a:t>
            </a:r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marL="342900" indent="-342900" algn="l">
              <a:buAutoNum type="arabicPeriod"/>
            </a:pP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Field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enhancement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e.g. in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organic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photovoltaics</a:t>
            </a:r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marL="342900" indent="-342900" algn="l">
              <a:buAutoNum type="arabicPeriod"/>
            </a:pP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Field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enhancement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e.g.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for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sensors</a:t>
            </a:r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marL="342900" indent="-342900" algn="l">
              <a:buAutoNum type="arabicPeriod"/>
            </a:pP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AuNPs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as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marker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in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biology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21" name="Picture 1"/>
          <p:cNvPicPr>
            <a:picLocks noChangeAspect="1" noChangeArrowheads="1"/>
          </p:cNvPicPr>
          <p:nvPr/>
        </p:nvPicPr>
        <p:blipFill>
          <a:blip r:embed="rId3" cstate="print"/>
          <a:srcRect l="1494" r="5229"/>
          <a:stretch>
            <a:fillRect/>
          </a:stretch>
        </p:blipFill>
        <p:spPr bwMode="auto">
          <a:xfrm>
            <a:off x="6719797" y="2204864"/>
            <a:ext cx="2330056" cy="19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going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to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come</a:t>
            </a:r>
            <a:r>
              <a:rPr lang="de-DE" sz="2000" b="0" i="1" dirty="0" smtClean="0"/>
              <a:t> in Nano-Science I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965671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Tailoring</a:t>
            </a:r>
            <a:r>
              <a:rPr kumimoji="0" lang="de-DE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kumimoji="0" lang="de-DE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kumimoji="0" lang="de-DE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Optical Properties </a:t>
            </a:r>
            <a:r>
              <a:rPr kumimoji="0" lang="de-DE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kumimoji="0" lang="de-DE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Gold </a:t>
            </a:r>
            <a:r>
              <a:rPr kumimoji="0" lang="de-DE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Colloids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138762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Au</a:t>
            </a:r>
            <a:r>
              <a:rPr kumimoji="0" lang="de-DE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Nanoparticles</a:t>
            </a:r>
            <a:r>
              <a:rPr kumimoji="0" lang="de-D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: </a:t>
            </a:r>
            <a:r>
              <a:rPr kumimoji="0" lang="de-DE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Colour</a:t>
            </a:r>
            <a:r>
              <a:rPr kumimoji="0" lang="de-DE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2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as</a:t>
            </a:r>
            <a:r>
              <a:rPr kumimoji="0" lang="de-DE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a </a:t>
            </a:r>
            <a:r>
              <a:rPr kumimoji="0" lang="de-DE" sz="2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function</a:t>
            </a:r>
            <a:r>
              <a:rPr kumimoji="0" lang="de-DE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2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of</a:t>
            </a:r>
            <a:r>
              <a:rPr kumimoji="0" lang="de-DE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2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size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gold_color_siz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2852936"/>
            <a:ext cx="3962433" cy="2863850"/>
          </a:xfrm>
          <a:prstGeom prst="rect">
            <a:avLst/>
          </a:prstGeom>
          <a:noFill/>
        </p:spPr>
      </p:pic>
      <p:sp>
        <p:nvSpPr>
          <p:cNvPr id="478210" name="Text Box 2"/>
          <p:cNvSpPr txBox="1">
            <a:spLocks noChangeArrowheads="1"/>
          </p:cNvSpPr>
          <p:nvPr/>
        </p:nvSpPr>
        <p:spPr bwMode="auto">
          <a:xfrm>
            <a:off x="3857054" y="6019800"/>
            <a:ext cx="52514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Sources: http://www.sharps-jewellers.co.uk/rings/images/bien-hccncsq5.jpg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http://www.foresight.org/Conferences/MNT7/Abstracts/Levi/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915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016" y="1992761"/>
            <a:ext cx="2627784" cy="2588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4"/>
          <p:cNvSpPr txBox="1">
            <a:spLocks noChangeArrowheads="1"/>
          </p:cNvSpPr>
          <p:nvPr/>
        </p:nvSpPr>
        <p:spPr bwMode="auto">
          <a:xfrm>
            <a:off x="5836179" y="6237312"/>
            <a:ext cx="3344333" cy="26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119" tIns="41559" rIns="83119" bIns="41559">
            <a:spAutoFit/>
          </a:bodyPr>
          <a:lstStyle/>
          <a:p>
            <a:pPr algn="r" defTabSz="910557">
              <a:spcBef>
                <a:spcPct val="50000"/>
              </a:spcBef>
            </a:pPr>
            <a:r>
              <a:rPr lang="en-US" sz="1200" b="0" dirty="0" smtClean="0"/>
              <a:t>Figure prepared by </a:t>
            </a:r>
            <a:r>
              <a:rPr lang="en-US" sz="1200" b="0" dirty="0" err="1" smtClean="0"/>
              <a:t>Yucang</a:t>
            </a:r>
            <a:r>
              <a:rPr lang="en-US" sz="1200" b="0" dirty="0" smtClean="0"/>
              <a:t> Liang</a:t>
            </a:r>
            <a:endParaRPr lang="en-US" sz="1200" b="0" dirty="0"/>
          </a:p>
        </p:txBody>
      </p:sp>
      <p:pic>
        <p:nvPicPr>
          <p:cNvPr id="3079" name="Picture 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4168" y="1509117"/>
            <a:ext cx="671265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Nano-Science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going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to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come</a:t>
            </a:r>
            <a:r>
              <a:rPr lang="de-DE" sz="2000" b="0" i="1" dirty="0" smtClean="0"/>
              <a:t> in Nano-Science I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0" y="965671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Tailoring</a:t>
            </a:r>
            <a:r>
              <a:rPr kumimoji="0" lang="de-DE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kumimoji="0" lang="de-DE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kumimoji="0" lang="de-DE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Optical Properties </a:t>
            </a:r>
            <a:r>
              <a:rPr kumimoji="0" lang="de-DE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kumimoji="0" lang="de-DE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Gold </a:t>
            </a:r>
            <a:r>
              <a:rPr kumimoji="0" lang="de-DE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Colloids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7187" name="Text Box 8"/>
          <p:cNvSpPr txBox="1">
            <a:spLocks noChangeArrowheads="1"/>
          </p:cNvSpPr>
          <p:nvPr/>
        </p:nvSpPr>
        <p:spPr bwMode="auto">
          <a:xfrm>
            <a:off x="0" y="138762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AuAg</a:t>
            </a:r>
            <a:r>
              <a:rPr kumimoji="0" lang="de-D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Bimetallic</a:t>
            </a:r>
            <a:r>
              <a:rPr kumimoji="0" lang="de-D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Nanoparticles</a:t>
            </a:r>
            <a:r>
              <a:rPr kumimoji="0" lang="de-D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: </a:t>
            </a:r>
            <a:r>
              <a:rPr kumimoji="0" lang="de-DE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Alloys</a:t>
            </a:r>
            <a:r>
              <a:rPr kumimoji="0" lang="de-D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vs. Core-Shells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77188" name="Rectangle 9"/>
          <p:cNvSpPr>
            <a:spLocks noChangeArrowheads="1"/>
          </p:cNvSpPr>
          <p:nvPr/>
        </p:nvSpPr>
        <p:spPr bwMode="auto">
          <a:xfrm>
            <a:off x="150813" y="1925638"/>
            <a:ext cx="8832850" cy="3244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77189" name="Picture 10" descr="la0513353f0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725" y="1989138"/>
            <a:ext cx="4008438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7190" name="Picture 11" descr="la0513353f000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6725" y="2060575"/>
            <a:ext cx="4538663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7191" name="Text Box 12"/>
          <p:cNvSpPr txBox="1">
            <a:spLocks noChangeArrowheads="1"/>
          </p:cNvSpPr>
          <p:nvPr/>
        </p:nvSpPr>
        <p:spPr bwMode="auto">
          <a:xfrm>
            <a:off x="160338" y="5221288"/>
            <a:ext cx="40687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Variation in </a:t>
            </a:r>
            <a:r>
              <a:rPr kumimoji="0" lang="de-DE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optical</a:t>
            </a:r>
            <a:r>
              <a:rPr kumimoji="0" lang="de-DE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properties</a:t>
            </a:r>
            <a:r>
              <a:rPr kumimoji="0" lang="de-DE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(UV-</a:t>
            </a:r>
            <a:r>
              <a:rPr kumimoji="0" lang="de-DE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vis</a:t>
            </a:r>
            <a:r>
              <a:rPr kumimoji="0" lang="de-DE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spectra</a:t>
            </a:r>
            <a:r>
              <a:rPr kumimoji="0" lang="de-DE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and</a:t>
            </a:r>
            <a:r>
              <a:rPr kumimoji="0" lang="de-DE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color</a:t>
            </a:r>
            <a:r>
              <a:rPr kumimoji="0" lang="de-DE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for</a:t>
            </a:r>
            <a:r>
              <a:rPr kumimoji="0" lang="de-DE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AuAg</a:t>
            </a:r>
            <a:r>
              <a:rPr kumimoji="0" lang="de-DE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alloy</a:t>
            </a:r>
            <a:r>
              <a:rPr kumimoji="0" lang="de-DE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nanoparticle</a:t>
            </a:r>
            <a:r>
              <a:rPr kumimoji="0" lang="de-DE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colloids</a:t>
            </a:r>
            <a:r>
              <a:rPr kumimoji="0" lang="de-DE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with</a:t>
            </a:r>
            <a:r>
              <a:rPr kumimoji="0" lang="de-DE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varying</a:t>
            </a:r>
            <a:r>
              <a:rPr kumimoji="0" lang="de-DE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compositions</a:t>
            </a:r>
            <a:r>
              <a:rPr kumimoji="0" lang="de-DE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477192" name="Text Box 13"/>
          <p:cNvSpPr txBox="1">
            <a:spLocks noChangeArrowheads="1"/>
          </p:cNvSpPr>
          <p:nvPr/>
        </p:nvSpPr>
        <p:spPr bwMode="auto">
          <a:xfrm>
            <a:off x="4211960" y="5221649"/>
            <a:ext cx="49320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Aqueous</a:t>
            </a:r>
            <a:r>
              <a:rPr kumimoji="0" lang="de-DE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dispersions</a:t>
            </a:r>
            <a:r>
              <a:rPr kumimoji="0" lang="de-DE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of</a:t>
            </a:r>
            <a:r>
              <a:rPr kumimoji="0" lang="de-DE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(</a:t>
            </a:r>
            <a:r>
              <a:rPr kumimoji="0" lang="de-DE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from</a:t>
            </a:r>
            <a:r>
              <a:rPr kumimoji="0" lang="de-DE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left</a:t>
            </a:r>
            <a:r>
              <a:rPr kumimoji="0" lang="de-DE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to</a:t>
            </a:r>
            <a:r>
              <a:rPr kumimoji="0" lang="de-DE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right</a:t>
            </a:r>
            <a:r>
              <a:rPr kumimoji="0" lang="de-DE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Au, </a:t>
            </a:r>
            <a:r>
              <a:rPr kumimoji="0" lang="de-DE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Au@Ag</a:t>
            </a:r>
            <a:r>
              <a:rPr kumimoji="0" lang="de-DE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de-DE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Au@Ag@Au</a:t>
            </a:r>
            <a:r>
              <a:rPr kumimoji="0" lang="de-DE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de-DE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and</a:t>
            </a:r>
            <a:r>
              <a:rPr kumimoji="0" lang="de-DE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Au@Ag@Au@Ag</a:t>
            </a:r>
            <a:r>
              <a:rPr kumimoji="0" lang="de-DE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NPs, </a:t>
            </a:r>
            <a:r>
              <a:rPr kumimoji="0" lang="de-DE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and</a:t>
            </a:r>
            <a:r>
              <a:rPr kumimoji="0" lang="de-DE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the</a:t>
            </a:r>
            <a:r>
              <a:rPr kumimoji="0" lang="de-DE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corresponding</a:t>
            </a:r>
            <a:r>
              <a:rPr kumimoji="0" lang="de-DE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TEM</a:t>
            </a:r>
            <a:r>
              <a:rPr kumimoji="0" lang="de-DE" sz="15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images</a:t>
            </a:r>
            <a:r>
              <a:rPr kumimoji="0" lang="de-DE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Au </a:t>
            </a:r>
            <a:r>
              <a:rPr kumimoji="0" lang="de-DE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core</a:t>
            </a:r>
            <a:r>
              <a:rPr kumimoji="0" lang="de-DE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size</a:t>
            </a:r>
            <a:r>
              <a:rPr kumimoji="0" lang="de-DE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: 16 nm. 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610100" y="6248353"/>
            <a:ext cx="4533900" cy="27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3" tIns="45716" rIns="91433" bIns="45716">
            <a:spAutoFit/>
          </a:bodyPr>
          <a:lstStyle/>
          <a:p>
            <a:pPr algn="r"/>
            <a:r>
              <a:rPr lang="de-DE" sz="1200" b="0" i="1" dirty="0" smtClean="0"/>
              <a:t>MPI Golm</a:t>
            </a:r>
            <a:endParaRPr lang="de-DE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going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to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come</a:t>
            </a:r>
            <a:r>
              <a:rPr lang="de-DE" sz="2000" b="0" i="1" dirty="0" smtClean="0"/>
              <a:t> in Nano-Science I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pic>
        <p:nvPicPr>
          <p:cNvPr id="4741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5764" y="3068960"/>
            <a:ext cx="47625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4115" name="Rectangle 3"/>
          <p:cNvSpPr>
            <a:spLocks noChangeArrowheads="1"/>
          </p:cNvSpPr>
          <p:nvPr/>
        </p:nvSpPr>
        <p:spPr bwMode="auto">
          <a:xfrm>
            <a:off x="611560" y="1484784"/>
            <a:ext cx="7705725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ts val="2400"/>
              <a:buFont typeface="Tahoma" pitchFamily="34" charset="0"/>
              <a:buChar char="•"/>
              <a:tabLst/>
            </a:pPr>
            <a:r>
              <a:rPr kumimoji="0" lang="de-DE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Surface</a:t>
            </a:r>
            <a:r>
              <a:rPr kumimoji="0" lang="de-D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  <a:r>
              <a:rPr kumimoji="0" lang="de-DE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plasmon</a:t>
            </a:r>
            <a:r>
              <a:rPr kumimoji="0" lang="de-D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  <a:r>
              <a:rPr kumimoji="0" lang="de-DE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resonance</a:t>
            </a:r>
            <a:r>
              <a:rPr kumimoji="0" lang="de-D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  <a:r>
              <a:rPr kumimoji="0" lang="de-DE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of</a:t>
            </a:r>
            <a:r>
              <a:rPr kumimoji="0" lang="de-D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  <a:r>
              <a:rPr kumimoji="0" lang="de-DE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metal</a:t>
            </a:r>
            <a:r>
              <a:rPr kumimoji="0" lang="de-D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NP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ts val="2400"/>
              <a:buFont typeface="Tahoma" pitchFamily="34" charset="0"/>
              <a:buChar char="•"/>
              <a:tabLst/>
            </a:pPr>
            <a:r>
              <a:rPr lang="de-DE" sz="2400" b="0" dirty="0" err="1" smtClean="0">
                <a:latin typeface="Tahoma" pitchFamily="34" charset="0"/>
              </a:rPr>
              <a:t>Intensity</a:t>
            </a:r>
            <a:r>
              <a:rPr lang="de-DE" sz="2400" b="0" dirty="0" smtClean="0">
                <a:latin typeface="Tahoma" pitchFamily="34" charset="0"/>
              </a:rPr>
              <a:t> </a:t>
            </a:r>
            <a:r>
              <a:rPr lang="de-DE" sz="2400" b="0" dirty="0" err="1" smtClean="0">
                <a:latin typeface="Tahoma" pitchFamily="34" charset="0"/>
              </a:rPr>
              <a:t>enhancement</a:t>
            </a:r>
            <a:r>
              <a:rPr lang="de-DE" sz="2400" b="0" dirty="0" smtClean="0">
                <a:latin typeface="Tahoma" pitchFamily="34" charset="0"/>
              </a:rPr>
              <a:t> (</a:t>
            </a:r>
            <a:r>
              <a:rPr lang="de-DE" sz="2400" b="0" dirty="0" err="1" smtClean="0">
                <a:latin typeface="Tahoma" pitchFamily="34" charset="0"/>
              </a:rPr>
              <a:t>near</a:t>
            </a:r>
            <a:r>
              <a:rPr lang="de-DE" sz="2400" b="0" dirty="0" smtClean="0">
                <a:latin typeface="Tahoma" pitchFamily="34" charset="0"/>
              </a:rPr>
              <a:t> </a:t>
            </a:r>
            <a:r>
              <a:rPr lang="de-DE" sz="2400" b="0" dirty="0" err="1" smtClean="0">
                <a:latin typeface="Tahoma" pitchFamily="34" charset="0"/>
              </a:rPr>
              <a:t>field</a:t>
            </a:r>
            <a:r>
              <a:rPr lang="de-DE" sz="2400" b="0" dirty="0" smtClean="0">
                <a:latin typeface="Tahoma" pitchFamily="34" charset="0"/>
              </a:rPr>
              <a:t>)</a:t>
            </a: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going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to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come</a:t>
            </a:r>
            <a:r>
              <a:rPr lang="de-DE" sz="2000" b="0" i="1" dirty="0" smtClean="0"/>
              <a:t> in Nano-Science I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83568" y="1268760"/>
            <a:ext cx="514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Example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: Making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Organic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Photovoltaics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Devices</a:t>
            </a:r>
          </a:p>
        </p:txBody>
      </p:sp>
      <p:pic>
        <p:nvPicPr>
          <p:cNvPr id="7" name="Picture 2" descr="C:\Users\Frank\Publish\SchreiberOrgOrgHeterostructuresMiniReview\Version2011-09-22-as-submitted\devi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988840"/>
            <a:ext cx="4464496" cy="2815991"/>
          </a:xfrm>
          <a:prstGeom prst="rect">
            <a:avLst/>
          </a:prstGeom>
          <a:noFill/>
        </p:spPr>
      </p:pic>
      <p:cxnSp>
        <p:nvCxnSpPr>
          <p:cNvPr id="8" name="Gerade Verbindung mit Pfeil 7"/>
          <p:cNvCxnSpPr/>
          <p:nvPr/>
        </p:nvCxnSpPr>
        <p:spPr bwMode="auto">
          <a:xfrm>
            <a:off x="2123728" y="4228767"/>
            <a:ext cx="576064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Gerade Verbindung mit Pfeil 8"/>
          <p:cNvCxnSpPr/>
          <p:nvPr/>
        </p:nvCxnSpPr>
        <p:spPr bwMode="auto">
          <a:xfrm>
            <a:off x="2123728" y="3868727"/>
            <a:ext cx="576064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Gerade Verbindung mit Pfeil 9"/>
          <p:cNvCxnSpPr/>
          <p:nvPr/>
        </p:nvCxnSpPr>
        <p:spPr bwMode="auto">
          <a:xfrm>
            <a:off x="2123728" y="2788607"/>
            <a:ext cx="576064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Gerade Verbindung mit Pfeil 10"/>
          <p:cNvCxnSpPr/>
          <p:nvPr/>
        </p:nvCxnSpPr>
        <p:spPr bwMode="auto">
          <a:xfrm>
            <a:off x="2123728" y="2391284"/>
            <a:ext cx="576064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Gerade Verbindung mit Pfeil 11"/>
          <p:cNvCxnSpPr/>
          <p:nvPr/>
        </p:nvCxnSpPr>
        <p:spPr bwMode="auto">
          <a:xfrm>
            <a:off x="1907704" y="3545970"/>
            <a:ext cx="576064" cy="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1"/>
              <a:tileRect/>
            </a:gradFill>
            <a:prstDash val="solid"/>
            <a:round/>
            <a:headEnd type="none" w="lg" len="lg"/>
            <a:tailEnd type="arrow" w="lg" len="lg"/>
          </a:ln>
          <a:effectLst/>
        </p:spPr>
      </p:cxnSp>
      <p:cxnSp>
        <p:nvCxnSpPr>
          <p:cNvPr id="13" name="Gerade Verbindung mit Pfeil 12"/>
          <p:cNvCxnSpPr/>
          <p:nvPr/>
        </p:nvCxnSpPr>
        <p:spPr bwMode="auto">
          <a:xfrm>
            <a:off x="1691680" y="3148647"/>
            <a:ext cx="576064" cy="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7030A0"/>
            </a:solidFill>
            <a:prstDash val="solid"/>
            <a:round/>
            <a:headEnd type="none" w="lg" len="lg"/>
            <a:tailEnd type="arrow" w="lg" len="lg"/>
          </a:ln>
          <a:effectLst/>
        </p:spPr>
      </p:cxnSp>
      <p:sp>
        <p:nvSpPr>
          <p:cNvPr id="14" name="Textfeld 13"/>
          <p:cNvSpPr txBox="1"/>
          <p:nvPr/>
        </p:nvSpPr>
        <p:spPr>
          <a:xfrm>
            <a:off x="1091201" y="4084751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0" dirty="0" err="1" smtClean="0">
                <a:solidFill>
                  <a:srgbClr val="FF0000"/>
                </a:solidFill>
              </a:rPr>
              <a:t>interfaces</a:t>
            </a:r>
            <a:endParaRPr lang="de-DE" sz="1400" b="0" dirty="0">
              <a:solidFill>
                <a:srgbClr val="FF0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43100" y="3364671"/>
            <a:ext cx="1436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0" dirty="0" err="1" smtClean="0">
                <a:solidFill>
                  <a:srgbClr val="00B0F0"/>
                </a:solidFill>
              </a:rPr>
              <a:t>heterostructure</a:t>
            </a:r>
            <a:endParaRPr lang="de-DE" sz="1400" b="0" dirty="0">
              <a:solidFill>
                <a:srgbClr val="00B0F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67544" y="2955773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0" dirty="0" err="1" smtClean="0">
                <a:solidFill>
                  <a:srgbClr val="7030A0"/>
                </a:solidFill>
              </a:rPr>
              <a:t>nanoparticles</a:t>
            </a:r>
            <a:endParaRPr lang="de-DE" sz="1400" b="0" dirty="0">
              <a:solidFill>
                <a:srgbClr val="7030A0"/>
              </a:solidFill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3203848" y="3004631"/>
            <a:ext cx="144016" cy="144016"/>
          </a:xfrm>
          <a:prstGeom prst="ellipse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065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  <a:tab pos="2400300" algn="l"/>
                <a:tab pos="3378200" algn="l"/>
              </a:tabLst>
            </a:pPr>
            <a:endParaRPr kumimoji="0" lang="de-DE" sz="18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charset="0"/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3563888" y="2932623"/>
            <a:ext cx="144016" cy="144016"/>
          </a:xfrm>
          <a:prstGeom prst="ellipse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065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  <a:tab pos="2400300" algn="l"/>
                <a:tab pos="3378200" algn="l"/>
              </a:tabLst>
            </a:pPr>
            <a:endParaRPr kumimoji="0" lang="de-DE" sz="18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charset="0"/>
            </a:endParaRPr>
          </a:p>
        </p:txBody>
      </p:sp>
      <p:sp>
        <p:nvSpPr>
          <p:cNvPr id="19" name="Ellipse 18"/>
          <p:cNvSpPr/>
          <p:nvPr/>
        </p:nvSpPr>
        <p:spPr bwMode="auto">
          <a:xfrm>
            <a:off x="4067944" y="3004631"/>
            <a:ext cx="144016" cy="144016"/>
          </a:xfrm>
          <a:prstGeom prst="ellipse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065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  <a:tab pos="2400300" algn="l"/>
                <a:tab pos="3378200" algn="l"/>
              </a:tabLst>
            </a:pPr>
            <a:endParaRPr kumimoji="0" lang="de-DE" sz="18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charset="0"/>
            </a:endParaRPr>
          </a:p>
        </p:txBody>
      </p:sp>
      <p:sp>
        <p:nvSpPr>
          <p:cNvPr id="20" name="Ellipse 19"/>
          <p:cNvSpPr/>
          <p:nvPr/>
        </p:nvSpPr>
        <p:spPr bwMode="auto">
          <a:xfrm>
            <a:off x="4427984" y="2932623"/>
            <a:ext cx="144016" cy="144016"/>
          </a:xfrm>
          <a:prstGeom prst="ellipse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065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  <a:tab pos="2400300" algn="l"/>
                <a:tab pos="3378200" algn="l"/>
              </a:tabLst>
            </a:pPr>
            <a:endParaRPr kumimoji="0" lang="de-DE" sz="18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charset="0"/>
            </a:endParaRPr>
          </a:p>
        </p:txBody>
      </p:sp>
      <p:sp>
        <p:nvSpPr>
          <p:cNvPr id="21" name="Ellipse 20"/>
          <p:cNvSpPr/>
          <p:nvPr/>
        </p:nvSpPr>
        <p:spPr bwMode="auto">
          <a:xfrm>
            <a:off x="4932040" y="3004631"/>
            <a:ext cx="144016" cy="144016"/>
          </a:xfrm>
          <a:prstGeom prst="ellipse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065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  <a:tab pos="2400300" algn="l"/>
                <a:tab pos="3378200" algn="l"/>
              </a:tabLst>
            </a:pPr>
            <a:endParaRPr kumimoji="0" lang="de-DE" sz="18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charset="0"/>
            </a:endParaRPr>
          </a:p>
        </p:txBody>
      </p:sp>
      <p:sp>
        <p:nvSpPr>
          <p:cNvPr id="22" name="Ellipse 21"/>
          <p:cNvSpPr/>
          <p:nvPr/>
        </p:nvSpPr>
        <p:spPr bwMode="auto">
          <a:xfrm>
            <a:off x="5508104" y="2932623"/>
            <a:ext cx="144016" cy="144016"/>
          </a:xfrm>
          <a:prstGeom prst="ellipse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065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  <a:tab pos="2400300" algn="l"/>
                <a:tab pos="3378200" algn="l"/>
              </a:tabLst>
            </a:pPr>
            <a:endParaRPr kumimoji="0" lang="de-DE" sz="18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charset="0"/>
            </a:endParaRPr>
          </a:p>
        </p:txBody>
      </p:sp>
      <p:sp>
        <p:nvSpPr>
          <p:cNvPr id="23" name="Ellipse 22"/>
          <p:cNvSpPr/>
          <p:nvPr/>
        </p:nvSpPr>
        <p:spPr bwMode="auto">
          <a:xfrm>
            <a:off x="5940152" y="3076639"/>
            <a:ext cx="144016" cy="144016"/>
          </a:xfrm>
          <a:prstGeom prst="ellipse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065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  <a:tab pos="2400300" algn="l"/>
                <a:tab pos="3378200" algn="l"/>
              </a:tabLst>
            </a:pPr>
            <a:endParaRPr kumimoji="0" lang="de-DE" sz="18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627784" y="4948847"/>
            <a:ext cx="4523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 </a:t>
            </a:r>
            <a:r>
              <a:rPr lang="de-DE" b="0" dirty="0" err="1" smtClean="0">
                <a:solidFill>
                  <a:srgbClr val="002060"/>
                </a:solidFill>
              </a:rPr>
              <a:t>This</a:t>
            </a:r>
            <a:r>
              <a:rPr lang="de-DE" b="0" dirty="0" smtClean="0">
                <a:solidFill>
                  <a:srgbClr val="002060"/>
                </a:solidFill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</a:rPr>
              <a:t>is</a:t>
            </a:r>
            <a:r>
              <a:rPr lang="de-DE" b="0" dirty="0" smtClean="0">
                <a:solidFill>
                  <a:srgbClr val="002060"/>
                </a:solidFill>
              </a:rPr>
              <a:t> a </a:t>
            </a:r>
            <a:r>
              <a:rPr lang="de-DE" b="0" i="1" dirty="0" err="1" smtClean="0">
                <a:solidFill>
                  <a:srgbClr val="002060"/>
                </a:solidFill>
              </a:rPr>
              <a:t>very</a:t>
            </a:r>
            <a:r>
              <a:rPr lang="de-DE" b="0" dirty="0" smtClean="0">
                <a:solidFill>
                  <a:srgbClr val="002060"/>
                </a:solidFill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</a:rPr>
              <a:t>complicated</a:t>
            </a:r>
            <a:r>
              <a:rPr lang="de-DE" b="0" dirty="0" smtClean="0">
                <a:solidFill>
                  <a:srgbClr val="002060"/>
                </a:solidFill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</a:rPr>
              <a:t>architecture</a:t>
            </a:r>
            <a:r>
              <a:rPr lang="de-DE" b="0" dirty="0" smtClean="0">
                <a:solidFill>
                  <a:srgbClr val="002060"/>
                </a:solidFill>
              </a:rPr>
              <a:t> !</a:t>
            </a:r>
            <a:endParaRPr lang="de-DE" b="0" dirty="0">
              <a:solidFill>
                <a:srgbClr val="002060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2823622" y="5308887"/>
            <a:ext cx="6164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0" dirty="0" smtClean="0">
                <a:solidFill>
                  <a:srgbClr val="00B0F0"/>
                </a:solidFill>
                <a:sym typeface="Wingdings" pitchFamily="2" charset="2"/>
              </a:rPr>
              <a:t> </a:t>
            </a:r>
            <a:r>
              <a:rPr lang="de-DE" b="0" dirty="0" err="1" smtClean="0">
                <a:solidFill>
                  <a:srgbClr val="00B0F0"/>
                </a:solidFill>
                <a:sym typeface="Wingdings" pitchFamily="2" charset="2"/>
              </a:rPr>
              <a:t>There</a:t>
            </a:r>
            <a:r>
              <a:rPr lang="de-DE" b="0" dirty="0" smtClean="0">
                <a:solidFill>
                  <a:srgbClr val="00B0F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B0F0"/>
                </a:solidFill>
                <a:sym typeface="Wingdings" pitchFamily="2" charset="2"/>
              </a:rPr>
              <a:t>is</a:t>
            </a:r>
            <a:r>
              <a:rPr lang="de-DE" b="0" dirty="0" smtClean="0">
                <a:solidFill>
                  <a:srgbClr val="00B0F0"/>
                </a:solidFill>
                <a:sym typeface="Wingdings" pitchFamily="2" charset="2"/>
              </a:rPr>
              <a:t> lots </a:t>
            </a:r>
            <a:r>
              <a:rPr lang="de-DE" b="0" dirty="0" err="1" smtClean="0">
                <a:solidFill>
                  <a:srgbClr val="00B0F0"/>
                </a:solidFill>
                <a:sym typeface="Wingdings" pitchFamily="2" charset="2"/>
              </a:rPr>
              <a:t>of</a:t>
            </a:r>
            <a:r>
              <a:rPr lang="de-DE" b="0" dirty="0" smtClean="0">
                <a:solidFill>
                  <a:srgbClr val="00B0F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B0F0"/>
                </a:solidFill>
                <a:sym typeface="Wingdings" pitchFamily="2" charset="2"/>
              </a:rPr>
              <a:t>work</a:t>
            </a:r>
            <a:r>
              <a:rPr lang="de-DE" b="0" dirty="0" smtClean="0">
                <a:solidFill>
                  <a:srgbClr val="00B0F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B0F0"/>
                </a:solidFill>
                <a:sym typeface="Wingdings" pitchFamily="2" charset="2"/>
              </a:rPr>
              <a:t>for</a:t>
            </a:r>
            <a:r>
              <a:rPr lang="de-DE" b="0" dirty="0" smtClean="0">
                <a:solidFill>
                  <a:srgbClr val="00B0F0"/>
                </a:solidFill>
                <a:sym typeface="Wingdings" pitchFamily="2" charset="2"/>
              </a:rPr>
              <a:t> nano-</a:t>
            </a:r>
            <a:r>
              <a:rPr lang="de-DE" b="0" dirty="0" err="1" smtClean="0">
                <a:solidFill>
                  <a:srgbClr val="00B0F0"/>
                </a:solidFill>
                <a:sym typeface="Wingdings" pitchFamily="2" charset="2"/>
              </a:rPr>
              <a:t>scientists</a:t>
            </a:r>
            <a:r>
              <a:rPr lang="de-DE" b="0" dirty="0" smtClean="0">
                <a:solidFill>
                  <a:srgbClr val="00B0F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B0F0"/>
                </a:solidFill>
                <a:sym typeface="Wingdings" pitchFamily="2" charset="2"/>
              </a:rPr>
              <a:t>to</a:t>
            </a:r>
            <a:r>
              <a:rPr lang="de-DE" b="0" dirty="0" smtClean="0">
                <a:solidFill>
                  <a:srgbClr val="00B0F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B0F0"/>
                </a:solidFill>
                <a:sym typeface="Wingdings" pitchFamily="2" charset="2"/>
              </a:rPr>
              <a:t>improve</a:t>
            </a:r>
            <a:r>
              <a:rPr lang="de-DE" b="0" dirty="0" smtClean="0">
                <a:solidFill>
                  <a:srgbClr val="00B0F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B0F0"/>
                </a:solidFill>
                <a:sym typeface="Wingdings" pitchFamily="2" charset="2"/>
              </a:rPr>
              <a:t>this</a:t>
            </a:r>
            <a:r>
              <a:rPr lang="de-DE" b="0" dirty="0" smtClean="0">
                <a:solidFill>
                  <a:srgbClr val="00B0F0"/>
                </a:solidFill>
                <a:sym typeface="Wingdings" pitchFamily="2" charset="2"/>
              </a:rPr>
              <a:t> !</a:t>
            </a:r>
            <a:endParaRPr lang="de-DE" b="0" dirty="0">
              <a:solidFill>
                <a:srgbClr val="00B0F0"/>
              </a:solidFill>
            </a:endParaRPr>
          </a:p>
        </p:txBody>
      </p:sp>
      <p:sp>
        <p:nvSpPr>
          <p:cNvPr id="26" name="Text Box 101"/>
          <p:cNvSpPr txBox="1">
            <a:spLocks noChangeArrowheads="1"/>
          </p:cNvSpPr>
          <p:nvPr/>
        </p:nvSpPr>
        <p:spPr bwMode="auto">
          <a:xfrm>
            <a:off x="35496" y="3447712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0"/>
              </a:spcBef>
              <a:tabLst>
                <a:tab pos="4838700" algn="l"/>
              </a:tabLst>
            </a:pPr>
            <a:r>
              <a:rPr lang="en-US" sz="1200" b="0" i="1" dirty="0" smtClean="0"/>
              <a:t>(</a:t>
            </a:r>
            <a:r>
              <a:rPr lang="en-US" sz="1200" b="0" dirty="0" smtClean="0"/>
              <a:t>Several components)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going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to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come</a:t>
            </a:r>
            <a:r>
              <a:rPr lang="de-DE" sz="2000" b="0" i="1" dirty="0" smtClean="0"/>
              <a:t> in Nano-Science I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pic>
        <p:nvPicPr>
          <p:cNvPr id="3461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0325" y="1619250"/>
            <a:ext cx="394335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610100" y="6248353"/>
            <a:ext cx="4533900" cy="27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3" tIns="45716" rIns="91433" bIns="45716">
            <a:spAutoFit/>
          </a:bodyPr>
          <a:lstStyle/>
          <a:p>
            <a:pPr algn="r"/>
            <a:r>
              <a:rPr lang="de-DE" sz="1200" b="0" i="1" dirty="0" smtClean="0"/>
              <a:t>F. Schreiber, Nature Materials, 10 (2011)</a:t>
            </a:r>
            <a:r>
              <a:rPr lang="de-DE" sz="1200" b="0" dirty="0" smtClean="0"/>
              <a:t>, 813</a:t>
            </a:r>
            <a:endParaRPr lang="de-DE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going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to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come</a:t>
            </a:r>
            <a:r>
              <a:rPr lang="de-DE" sz="2000" b="0" i="1" dirty="0" smtClean="0"/>
              <a:t> in Nano-Science I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pic>
        <p:nvPicPr>
          <p:cNvPr id="432129" name="Picture 1" descr="Prinzipieller Aufbau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700213"/>
            <a:ext cx="5256213" cy="4173537"/>
          </a:xfrm>
          <a:prstGeom prst="rect">
            <a:avLst/>
          </a:prstGeom>
          <a:noFill/>
        </p:spPr>
      </p:pic>
      <p:sp>
        <p:nvSpPr>
          <p:cNvPr id="7" name="Textfeld 6"/>
          <p:cNvSpPr txBox="1"/>
          <p:nvPr/>
        </p:nvSpPr>
        <p:spPr>
          <a:xfrm>
            <a:off x="1403648" y="1412776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Small-Angle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Scattering</a:t>
            </a:r>
            <a:endParaRPr lang="de-DE" b="0" u="sng" dirty="0" smtClean="0">
              <a:solidFill>
                <a:srgbClr val="002060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going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to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come</a:t>
            </a:r>
            <a:r>
              <a:rPr lang="de-DE" sz="2000" b="0" i="1" dirty="0" smtClean="0"/>
              <a:t> in Nano-Science I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pic>
        <p:nvPicPr>
          <p:cNvPr id="479234" name="Picture 2" descr="Paarverteilungsfunk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33600"/>
            <a:ext cx="9144000" cy="3155950"/>
          </a:xfrm>
          <a:prstGeom prst="rect">
            <a:avLst/>
          </a:prstGeom>
          <a:noFill/>
        </p:spPr>
      </p:pic>
      <p:sp>
        <p:nvSpPr>
          <p:cNvPr id="479235" name="Rectangle 3"/>
          <p:cNvSpPr>
            <a:spLocks noChangeArrowheads="1"/>
          </p:cNvSpPr>
          <p:nvPr/>
        </p:nvSpPr>
        <p:spPr bwMode="auto">
          <a:xfrm>
            <a:off x="5435600" y="1412875"/>
            <a:ext cx="2879725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gemessene Intensität</a:t>
            </a: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79236" name="Object 4"/>
          <p:cNvGraphicFramePr>
            <a:graphicFrameLocks noChangeAspect="1"/>
          </p:cNvGraphicFramePr>
          <p:nvPr/>
        </p:nvGraphicFramePr>
        <p:xfrm>
          <a:off x="684213" y="1412875"/>
          <a:ext cx="1651000" cy="406400"/>
        </p:xfrm>
        <a:graphic>
          <a:graphicData uri="http://schemas.openxmlformats.org/presentationml/2006/ole">
            <p:oleObj spid="_x0000_s479236" name="Formel" r:id="rId5" imgW="1650960" imgH="4060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going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to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come</a:t>
            </a:r>
            <a:r>
              <a:rPr lang="de-DE" sz="2000" b="0" i="1" dirty="0" smtClean="0"/>
              <a:t> in Nano-Science I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going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to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come</a:t>
            </a:r>
            <a:r>
              <a:rPr lang="de-DE" sz="2000" b="0" i="1" dirty="0" smtClean="0"/>
              <a:t> in Nano-Science I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11560" y="1452957"/>
            <a:ext cx="8340745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3600" b="0" u="sng" dirty="0" smtClean="0">
                <a:solidFill>
                  <a:srgbClr val="002060"/>
                </a:solidFill>
                <a:sym typeface="Wingdings" pitchFamily="2" charset="2"/>
              </a:rPr>
              <a:t>Nano-</a:t>
            </a:r>
            <a:r>
              <a:rPr lang="de-DE" sz="3600" b="0" u="sng" dirty="0" err="1" smtClean="0">
                <a:solidFill>
                  <a:srgbClr val="002060"/>
                </a:solidFill>
                <a:sym typeface="Wingdings" pitchFamily="2" charset="2"/>
              </a:rPr>
              <a:t>science</a:t>
            </a:r>
            <a:r>
              <a:rPr lang="de-DE" sz="3600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sz="3600" b="0" u="sng" dirty="0" err="1" smtClean="0">
                <a:solidFill>
                  <a:srgbClr val="002060"/>
                </a:solidFill>
                <a:sym typeface="Wingdings" pitchFamily="2" charset="2"/>
              </a:rPr>
              <a:t>and</a:t>
            </a:r>
            <a:r>
              <a:rPr lang="de-DE" sz="3600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sz="3600" b="0" u="sng" dirty="0" err="1" smtClean="0">
                <a:solidFill>
                  <a:srgbClr val="002060"/>
                </a:solidFill>
                <a:sym typeface="Wingdings" pitchFamily="2" charset="2"/>
              </a:rPr>
              <a:t>biology</a:t>
            </a:r>
            <a:r>
              <a:rPr lang="de-DE" sz="3600" b="0" u="sng" dirty="0" smtClean="0">
                <a:solidFill>
                  <a:srgbClr val="002060"/>
                </a:solidFill>
                <a:sym typeface="Wingdings" pitchFamily="2" charset="2"/>
              </a:rPr>
              <a:t>:</a:t>
            </a:r>
          </a:p>
          <a:p>
            <a:pPr algn="l"/>
            <a:r>
              <a:rPr lang="de-DE" sz="3600" b="0" u="sng" dirty="0" err="1" smtClean="0">
                <a:solidFill>
                  <a:srgbClr val="002060"/>
                </a:solidFill>
                <a:sym typeface="Wingdings" pitchFamily="2" charset="2"/>
              </a:rPr>
              <a:t>Advanced</a:t>
            </a:r>
            <a:r>
              <a:rPr lang="de-DE" sz="3600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sz="3600" b="0" u="sng" dirty="0" err="1" smtClean="0">
                <a:solidFill>
                  <a:srgbClr val="002060"/>
                </a:solidFill>
                <a:sym typeface="Wingdings" pitchFamily="2" charset="2"/>
              </a:rPr>
              <a:t>microscopy</a:t>
            </a:r>
            <a:r>
              <a:rPr lang="de-DE" sz="3600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sz="3600" b="0" u="sng" dirty="0" err="1" smtClean="0">
                <a:solidFill>
                  <a:srgbClr val="002060"/>
                </a:solidFill>
                <a:sym typeface="Wingdings" pitchFamily="2" charset="2"/>
              </a:rPr>
              <a:t>tools</a:t>
            </a:r>
            <a:r>
              <a:rPr lang="de-DE" sz="3600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sz="3600" b="0" u="sng" dirty="0" err="1" smtClean="0">
                <a:solidFill>
                  <a:srgbClr val="002060"/>
                </a:solidFill>
                <a:sym typeface="Wingdings" pitchFamily="2" charset="2"/>
              </a:rPr>
              <a:t>and</a:t>
            </a:r>
            <a:r>
              <a:rPr lang="de-DE" sz="3600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sz="3600" b="0" u="sng" dirty="0" err="1" smtClean="0">
                <a:solidFill>
                  <a:srgbClr val="002060"/>
                </a:solidFill>
                <a:sym typeface="Wingdings" pitchFamily="2" charset="2"/>
              </a:rPr>
              <a:t>beyond</a:t>
            </a:r>
            <a:endParaRPr lang="de-DE" sz="3600" b="0" u="sng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de-DE" sz="1600" b="0" dirty="0" smtClean="0">
                <a:solidFill>
                  <a:srgbClr val="002060"/>
                </a:solidFill>
                <a:sym typeface="Wingdings" pitchFamily="2" charset="2"/>
              </a:rPr>
              <a:t>(Klaus Harter </a:t>
            </a:r>
            <a:r>
              <a:rPr lang="de-DE" sz="1600" b="0" dirty="0" err="1" smtClean="0">
                <a:solidFill>
                  <a:srgbClr val="002060"/>
                </a:solidFill>
                <a:sym typeface="Wingdings" pitchFamily="2" charset="2"/>
              </a:rPr>
              <a:t>and</a:t>
            </a:r>
            <a:r>
              <a:rPr lang="de-DE" sz="1600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sz="1600" b="0" dirty="0" err="1" smtClean="0">
                <a:solidFill>
                  <a:srgbClr val="002060"/>
                </a:solidFill>
                <a:sym typeface="Wingdings" pitchFamily="2" charset="2"/>
              </a:rPr>
              <a:t>Üner</a:t>
            </a:r>
            <a:r>
              <a:rPr lang="de-DE" sz="1600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sz="1600" b="0" dirty="0" err="1" smtClean="0">
                <a:solidFill>
                  <a:srgbClr val="002060"/>
                </a:solidFill>
                <a:sym typeface="Wingdings" pitchFamily="2" charset="2"/>
              </a:rPr>
              <a:t>Kolukisaoglu</a:t>
            </a:r>
            <a:r>
              <a:rPr lang="de-DE" sz="1600" b="0" dirty="0" smtClean="0">
                <a:solidFill>
                  <a:srgbClr val="002060"/>
                </a:solidFill>
                <a:sym typeface="Wingdings" pitchFamily="2" charset="2"/>
              </a:rPr>
              <a:t>)</a:t>
            </a:r>
          </a:p>
          <a:p>
            <a:pPr algn="l"/>
            <a:endParaRPr lang="de-DE" b="0" u="sng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… STED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microscopy</a:t>
            </a:r>
            <a:endParaRPr lang="de-DE" b="0" u="sng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… STORM (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microscopy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)</a:t>
            </a:r>
          </a:p>
          <a:p>
            <a:pPr algn="l"/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… FCS</a:t>
            </a:r>
          </a:p>
          <a:p>
            <a:pPr algn="l"/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…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optical</a:t>
            </a:r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tweezers</a:t>
            </a:r>
            <a:endParaRPr lang="de-DE" b="0" u="sng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" y="-27384"/>
            <a:ext cx="9144000" cy="10001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000" dirty="0" smtClean="0">
                <a:latin typeface="Arial" charset="0"/>
                <a:cs typeface="Arial" charset="0"/>
              </a:rPr>
              <a:t>Stimulated Emission Depletion (STED)-</a:t>
            </a:r>
            <a:r>
              <a:rPr lang="en-GB" sz="4000" dirty="0" err="1" smtClean="0">
                <a:latin typeface="Arial" charset="0"/>
                <a:cs typeface="Arial" charset="0"/>
              </a:rPr>
              <a:t>Mikroskopie</a:t>
            </a:r>
            <a:r>
              <a:rPr lang="en-GB" sz="4000" dirty="0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5148263" y="1557338"/>
            <a:ext cx="3240087" cy="2159000"/>
          </a:xfrm>
          <a:prstGeom prst="rect">
            <a:avLst/>
          </a:prstGeom>
          <a:gradFill rotWithShape="1">
            <a:gsLst>
              <a:gs pos="0">
                <a:srgbClr val="99CA37">
                  <a:gamma/>
                  <a:shade val="46275"/>
                  <a:invGamma/>
                  <a:alpha val="8000"/>
                </a:srgbClr>
              </a:gs>
              <a:gs pos="50000">
                <a:srgbClr val="99CA37">
                  <a:alpha val="33000"/>
                </a:srgbClr>
              </a:gs>
              <a:gs pos="100000">
                <a:srgbClr val="99CA37">
                  <a:gamma/>
                  <a:shade val="46275"/>
                  <a:invGamma/>
                  <a:alpha val="8000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088" y="4149725"/>
            <a:ext cx="2592387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4027487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149725"/>
            <a:ext cx="3133725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724525" y="5229225"/>
            <a:ext cx="1655763" cy="482600"/>
            <a:chOff x="3606" y="3294"/>
            <a:chExt cx="1043" cy="304"/>
          </a:xfrm>
        </p:grpSpPr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3606" y="3294"/>
              <a:ext cx="1043" cy="45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4167" y="3385"/>
            <a:ext cx="437" cy="213"/>
          </p:xfrm>
          <a:graphic>
            <a:graphicData uri="http://schemas.openxmlformats.org/presentationml/2006/ole">
              <p:oleObj spid="_x0000_s396290" name="Formel" r:id="rId6" imgW="520474" imgH="253890" progId="Equation.3">
                <p:embed/>
              </p:oleObj>
            </a:graphicData>
          </a:graphic>
        </p:graphicFrame>
      </p:grp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219700" y="1628775"/>
            <a:ext cx="3167063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600" b="1" i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STED benutzt stimulierte Emission zur Auflösungssteigerung</a:t>
            </a:r>
          </a:p>
          <a:p>
            <a:endParaRPr lang="de-DE" sz="1600" b="1" i="1" baseline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r>
              <a:rPr lang="de-DE" sz="1600" b="1" i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Die Abbesche Grenze gilt noch immer, der Ausdruck wird um einen Sättigungsterm erweitert</a:t>
            </a:r>
          </a:p>
        </p:txBody>
      </p:sp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500438"/>
            <a:ext cx="2452688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56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" y="-27384"/>
            <a:ext cx="9144000" cy="1000125"/>
          </a:xfrm>
        </p:spPr>
        <p:txBody>
          <a:bodyPr>
            <a:normAutofit/>
          </a:bodyPr>
          <a:lstStyle/>
          <a:p>
            <a:pPr eaLnBrk="1" hangingPunct="1"/>
            <a:r>
              <a:rPr lang="en-GB" sz="4000" dirty="0" smtClean="0">
                <a:latin typeface="Arial" charset="0"/>
                <a:cs typeface="Arial" charset="0"/>
              </a:rPr>
              <a:t>STED-</a:t>
            </a:r>
            <a:r>
              <a:rPr lang="en-GB" sz="4000" dirty="0" err="1" smtClean="0">
                <a:latin typeface="Arial" charset="0"/>
                <a:cs typeface="Arial" charset="0"/>
              </a:rPr>
              <a:t>Aufbau</a:t>
            </a:r>
            <a:r>
              <a:rPr lang="en-GB" sz="4000" dirty="0" smtClean="0">
                <a:latin typeface="Arial" charset="0"/>
                <a:cs typeface="Arial" charset="0"/>
              </a:rPr>
              <a:t> und </a:t>
            </a:r>
            <a:r>
              <a:rPr lang="en-GB" sz="4000" dirty="0" err="1" smtClean="0">
                <a:latin typeface="Arial" charset="0"/>
                <a:cs typeface="Arial" charset="0"/>
              </a:rPr>
              <a:t>Ergebnis</a:t>
            </a:r>
            <a:r>
              <a:rPr lang="en-GB" sz="4000" dirty="0" smtClean="0"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550" y="3430588"/>
            <a:ext cx="2940050" cy="316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81125"/>
            <a:ext cx="2232025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55650" y="981075"/>
            <a:ext cx="777557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</a:pPr>
            <a:r>
              <a:rPr lang="de-DE" sz="2100" b="1" i="1" baseline="0">
                <a:effectLst/>
                <a:latin typeface="Arial" pitchFamily="34" charset="0"/>
                <a:sym typeface="Symbol" pitchFamily="18" charset="2"/>
              </a:rPr>
              <a:t>STED: Aufbau und Ergebnis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357563"/>
            <a:ext cx="2012950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916113"/>
            <a:ext cx="4321175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56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Nano-Science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475656" y="1268760"/>
            <a:ext cx="3674404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General </a:t>
            </a:r>
            <a:r>
              <a:rPr lang="de-DE" b="0" u="sng" dirty="0" err="1" smtClean="0">
                <a:solidFill>
                  <a:srgbClr val="002060"/>
                </a:solidFill>
                <a:sym typeface="Wingdings" pitchFamily="2" charset="2"/>
              </a:rPr>
              <a:t>remarks</a:t>
            </a:r>
            <a:endParaRPr lang="de-DE" b="0" u="sng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endParaRPr lang="de-DE" sz="1600" b="0" u="sng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endParaRPr lang="de-DE" sz="1600" b="0" u="sng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de-DE" sz="1600" b="0" u="sng" dirty="0" err="1" smtClean="0">
                <a:solidFill>
                  <a:srgbClr val="FF0000"/>
                </a:solidFill>
                <a:sym typeface="Wingdings" pitchFamily="2" charset="2"/>
              </a:rPr>
              <a:t>Consider</a:t>
            </a:r>
            <a:r>
              <a:rPr lang="de-DE" sz="1600" b="0" u="sng" dirty="0" smtClean="0">
                <a:solidFill>
                  <a:srgbClr val="FF0000"/>
                </a:solidFill>
                <a:sym typeface="Wingdings" pitchFamily="2" charset="2"/>
              </a:rPr>
              <a:t> relevant </a:t>
            </a:r>
            <a:r>
              <a:rPr lang="de-DE" sz="1600" b="0" u="sng" dirty="0" err="1" smtClean="0">
                <a:solidFill>
                  <a:srgbClr val="FF0000"/>
                </a:solidFill>
                <a:sym typeface="Wingdings" pitchFamily="2" charset="2"/>
              </a:rPr>
              <a:t>orders</a:t>
            </a:r>
            <a:r>
              <a:rPr lang="de-DE" sz="1600" b="0" u="sng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de-DE" sz="1600" b="0" u="sng" dirty="0" err="1" smtClean="0">
                <a:solidFill>
                  <a:srgbClr val="FF0000"/>
                </a:solidFill>
                <a:sym typeface="Wingdings" pitchFamily="2" charset="2"/>
              </a:rPr>
              <a:t>of</a:t>
            </a:r>
            <a:r>
              <a:rPr lang="de-DE" sz="1600" b="0" u="sng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de-DE" sz="1600" b="0" u="sng" dirty="0" err="1" smtClean="0">
                <a:solidFill>
                  <a:srgbClr val="FF0000"/>
                </a:solidFill>
                <a:sym typeface="Wingdings" pitchFamily="2" charset="2"/>
              </a:rPr>
              <a:t>magnitude</a:t>
            </a:r>
            <a:endParaRPr lang="de-DE" sz="1600" b="0" u="sng" dirty="0" smtClean="0">
              <a:solidFill>
                <a:srgbClr val="FF0000"/>
              </a:solidFill>
              <a:sym typeface="Wingdings" pitchFamily="2" charset="2"/>
            </a:endParaRPr>
          </a:p>
          <a:p>
            <a:pPr algn="l"/>
            <a:endParaRPr lang="de-DE" sz="1600" b="0" u="sng" dirty="0" smtClean="0">
              <a:solidFill>
                <a:srgbClr val="FF0000"/>
              </a:solidFill>
              <a:sym typeface="Wingdings" pitchFamily="2" charset="2"/>
            </a:endParaRPr>
          </a:p>
          <a:p>
            <a:pPr algn="l"/>
            <a:r>
              <a:rPr lang="de-DE" sz="1600" b="0" u="sng" dirty="0" smtClean="0">
                <a:solidFill>
                  <a:srgbClr val="FF0000"/>
                </a:solidFill>
                <a:sym typeface="Wingdings" pitchFamily="2" charset="2"/>
              </a:rPr>
              <a:t>… </a:t>
            </a:r>
            <a:r>
              <a:rPr lang="de-DE" sz="1600" b="0" u="sng" dirty="0" err="1" smtClean="0">
                <a:solidFill>
                  <a:srgbClr val="FF0000"/>
                </a:solidFill>
                <a:sym typeface="Wingdings" pitchFamily="2" charset="2"/>
              </a:rPr>
              <a:t>length</a:t>
            </a:r>
            <a:r>
              <a:rPr lang="de-DE" sz="1600" b="0" u="sng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de-DE" sz="1600" b="0" u="sng" dirty="0" err="1" smtClean="0">
                <a:solidFill>
                  <a:srgbClr val="FF0000"/>
                </a:solidFill>
                <a:sym typeface="Wingdings" pitchFamily="2" charset="2"/>
              </a:rPr>
              <a:t>scales</a:t>
            </a:r>
            <a:r>
              <a:rPr lang="de-DE" sz="1600" b="0" u="sng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</a:p>
          <a:p>
            <a:pPr algn="l"/>
            <a:r>
              <a:rPr lang="de-DE" sz="1600" b="0" u="sng" dirty="0" smtClean="0">
                <a:solidFill>
                  <a:srgbClr val="FF0000"/>
                </a:solidFill>
                <a:sym typeface="Wingdings" pitchFamily="2" charset="2"/>
              </a:rPr>
              <a:t>… time </a:t>
            </a:r>
            <a:r>
              <a:rPr lang="de-DE" sz="1600" b="0" u="sng" dirty="0" err="1" smtClean="0">
                <a:solidFill>
                  <a:srgbClr val="FF0000"/>
                </a:solidFill>
                <a:sym typeface="Wingdings" pitchFamily="2" charset="2"/>
              </a:rPr>
              <a:t>scales</a:t>
            </a:r>
            <a:endParaRPr lang="de-DE" sz="1600" b="0" u="sng" dirty="0" smtClean="0">
              <a:solidFill>
                <a:srgbClr val="FF0000"/>
              </a:solidFill>
              <a:sym typeface="Wingdings" pitchFamily="2" charset="2"/>
            </a:endParaRPr>
          </a:p>
          <a:p>
            <a:pPr algn="l"/>
            <a:r>
              <a:rPr lang="de-DE" sz="1600" b="0" u="sng" dirty="0" smtClean="0">
                <a:solidFill>
                  <a:srgbClr val="FF0000"/>
                </a:solidFill>
                <a:sym typeface="Wingdings" pitchFamily="2" charset="2"/>
              </a:rPr>
              <a:t>… </a:t>
            </a:r>
            <a:r>
              <a:rPr lang="de-DE" sz="1600" b="0" u="sng" dirty="0" err="1" smtClean="0">
                <a:solidFill>
                  <a:srgbClr val="FF0000"/>
                </a:solidFill>
                <a:sym typeface="Wingdings" pitchFamily="2" charset="2"/>
              </a:rPr>
              <a:t>energy</a:t>
            </a:r>
            <a:r>
              <a:rPr lang="de-DE" sz="1600" b="0" u="sng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de-DE" sz="1600" b="0" u="sng" dirty="0" err="1" smtClean="0">
                <a:solidFill>
                  <a:srgbClr val="FF0000"/>
                </a:solidFill>
                <a:sym typeface="Wingdings" pitchFamily="2" charset="2"/>
              </a:rPr>
              <a:t>scales</a:t>
            </a:r>
            <a:endParaRPr lang="de-DE" sz="1600" b="0" u="sng" dirty="0" smtClean="0">
              <a:solidFill>
                <a:srgbClr val="FF0000"/>
              </a:solidFill>
              <a:sym typeface="Wingdings" pitchFamily="2" charset="2"/>
            </a:endParaRPr>
          </a:p>
          <a:p>
            <a:pPr algn="l"/>
            <a:r>
              <a:rPr lang="de-DE" sz="1600" b="0" u="sng" dirty="0" smtClean="0">
                <a:solidFill>
                  <a:srgbClr val="FF0000"/>
                </a:solidFill>
                <a:sym typeface="Wingdings" pitchFamily="2" charset="2"/>
              </a:rPr>
              <a:t>… </a:t>
            </a:r>
            <a:r>
              <a:rPr lang="de-DE" sz="1600" b="0" u="sng" dirty="0" err="1" smtClean="0">
                <a:solidFill>
                  <a:srgbClr val="FF0000"/>
                </a:solidFill>
                <a:sym typeface="Wingdings" pitchFamily="2" charset="2"/>
              </a:rPr>
              <a:t>temperature</a:t>
            </a:r>
            <a:r>
              <a:rPr lang="de-DE" sz="1600" b="0" u="sng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de-DE" sz="1600" b="0" u="sng" dirty="0" err="1" smtClean="0">
                <a:solidFill>
                  <a:srgbClr val="FF0000"/>
                </a:solidFill>
                <a:sym typeface="Wingdings" pitchFamily="2" charset="2"/>
              </a:rPr>
              <a:t>scales</a:t>
            </a:r>
            <a:endParaRPr lang="de-DE" sz="1600" b="0" u="sng" dirty="0" smtClean="0">
              <a:solidFill>
                <a:srgbClr val="FF0000"/>
              </a:solidFill>
              <a:sym typeface="Wingdings" pitchFamily="2" charset="2"/>
            </a:endParaRPr>
          </a:p>
          <a:p>
            <a:pPr algn="l"/>
            <a:endParaRPr lang="de-DE" sz="1600" b="0" u="sng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endParaRPr lang="de-DE" sz="1600" b="0" u="sng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de-DE" sz="1600" b="0" u="sng" dirty="0" err="1" smtClean="0">
                <a:solidFill>
                  <a:srgbClr val="00B050"/>
                </a:solidFill>
                <a:sym typeface="Wingdings" pitchFamily="2" charset="2"/>
              </a:rPr>
              <a:t>Methods</a:t>
            </a:r>
            <a:r>
              <a:rPr lang="de-DE" sz="1600" b="0" u="sng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de-DE" sz="1600" b="0" u="sng" dirty="0" err="1" smtClean="0">
                <a:solidFill>
                  <a:srgbClr val="00B050"/>
                </a:solidFill>
                <a:sym typeface="Wingdings" pitchFamily="2" charset="2"/>
              </a:rPr>
              <a:t>for</a:t>
            </a:r>
            <a:r>
              <a:rPr lang="de-DE" sz="1600" b="0" u="sng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de-DE" sz="1600" b="0" u="sng" dirty="0" err="1" smtClean="0">
                <a:solidFill>
                  <a:srgbClr val="00B050"/>
                </a:solidFill>
                <a:sym typeface="Wingdings" pitchFamily="2" charset="2"/>
              </a:rPr>
              <a:t>Characterisation</a:t>
            </a:r>
            <a:endParaRPr lang="de-DE" sz="1600" b="0" u="sng" dirty="0" smtClean="0">
              <a:solidFill>
                <a:srgbClr val="00B050"/>
              </a:solidFill>
              <a:sym typeface="Wingdings" pitchFamily="2" charset="2"/>
            </a:endParaRPr>
          </a:p>
          <a:p>
            <a:pPr algn="l"/>
            <a:endParaRPr lang="de-DE" sz="1600" b="0" u="sng" dirty="0" smtClean="0">
              <a:solidFill>
                <a:srgbClr val="00B050"/>
              </a:solidFill>
              <a:sym typeface="Wingdings" pitchFamily="2" charset="2"/>
            </a:endParaRPr>
          </a:p>
          <a:p>
            <a:pPr algn="l"/>
            <a:r>
              <a:rPr lang="de-DE" sz="1600" b="0" u="sng" dirty="0" smtClean="0">
                <a:solidFill>
                  <a:srgbClr val="00B050"/>
                </a:solidFill>
                <a:sym typeface="Wingdings" pitchFamily="2" charset="2"/>
              </a:rPr>
              <a:t>... </a:t>
            </a:r>
            <a:r>
              <a:rPr lang="de-DE" sz="1600" b="0" u="sng" dirty="0" err="1" smtClean="0">
                <a:solidFill>
                  <a:srgbClr val="00B050"/>
                </a:solidFill>
                <a:sym typeface="Wingdings" pitchFamily="2" charset="2"/>
              </a:rPr>
              <a:t>microscopy</a:t>
            </a:r>
            <a:endParaRPr lang="de-DE" sz="1600" b="0" u="sng" dirty="0" smtClean="0">
              <a:solidFill>
                <a:srgbClr val="00B050"/>
              </a:solidFill>
              <a:sym typeface="Wingdings" pitchFamily="2" charset="2"/>
            </a:endParaRPr>
          </a:p>
          <a:p>
            <a:pPr algn="l"/>
            <a:r>
              <a:rPr lang="de-DE" sz="1600" b="0" u="sng" dirty="0" smtClean="0">
                <a:solidFill>
                  <a:srgbClr val="00B050"/>
                </a:solidFill>
                <a:sym typeface="Wingdings" pitchFamily="2" charset="2"/>
              </a:rPr>
              <a:t>... </a:t>
            </a:r>
            <a:r>
              <a:rPr lang="de-DE" sz="1600" b="0" u="sng" dirty="0" err="1" smtClean="0">
                <a:solidFill>
                  <a:srgbClr val="00B050"/>
                </a:solidFill>
                <a:sym typeface="Wingdings" pitchFamily="2" charset="2"/>
              </a:rPr>
              <a:t>scattering</a:t>
            </a:r>
            <a:endParaRPr lang="de-DE" sz="1600" b="0" u="sng" dirty="0" smtClean="0">
              <a:solidFill>
                <a:srgbClr val="00B050"/>
              </a:solidFill>
              <a:sym typeface="Wingdings" pitchFamily="2" charset="2"/>
            </a:endParaRPr>
          </a:p>
          <a:p>
            <a:pPr algn="l"/>
            <a:r>
              <a:rPr lang="de-DE" sz="1600" b="0" u="sng" dirty="0" smtClean="0">
                <a:solidFill>
                  <a:srgbClr val="00B050"/>
                </a:solidFill>
                <a:sym typeface="Wingdings" pitchFamily="2" charset="2"/>
              </a:rPr>
              <a:t>... </a:t>
            </a:r>
            <a:r>
              <a:rPr lang="de-DE" sz="1600" b="0" u="sng" dirty="0" err="1" smtClean="0">
                <a:solidFill>
                  <a:srgbClr val="00B050"/>
                </a:solidFill>
                <a:sym typeface="Wingdings" pitchFamily="2" charset="2"/>
              </a:rPr>
              <a:t>spectroscopy</a:t>
            </a:r>
            <a:endParaRPr lang="de-DE" sz="1600" b="0" u="sng" dirty="0" smtClean="0">
              <a:solidFill>
                <a:srgbClr val="00B050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" y="52611"/>
            <a:ext cx="9144000" cy="10001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000" dirty="0" smtClean="0">
                <a:latin typeface="Arial" charset="0"/>
                <a:cs typeface="Arial" charset="0"/>
              </a:rPr>
              <a:t>Stochastic Reconstruction Microscopy (STORM) </a:t>
            </a:r>
          </a:p>
        </p:txBody>
      </p:sp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850855"/>
            <a:ext cx="158432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1258888" y="4220617"/>
            <a:ext cx="6842125" cy="649288"/>
          </a:xfrm>
          <a:prstGeom prst="rect">
            <a:avLst/>
          </a:prstGeom>
          <a:gradFill rotWithShape="1">
            <a:gsLst>
              <a:gs pos="0">
                <a:srgbClr val="99CA37">
                  <a:gamma/>
                  <a:shade val="46275"/>
                  <a:invGamma/>
                  <a:alpha val="8000"/>
                </a:srgbClr>
              </a:gs>
              <a:gs pos="50000">
                <a:srgbClr val="99CA37">
                  <a:alpha val="33000"/>
                </a:srgbClr>
              </a:gs>
              <a:gs pos="100000">
                <a:srgbClr val="99CA37">
                  <a:gamma/>
                  <a:shade val="46275"/>
                  <a:invGamma/>
                  <a:alpha val="8000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258888" y="5516017"/>
            <a:ext cx="6842125" cy="649288"/>
          </a:xfrm>
          <a:prstGeom prst="rect">
            <a:avLst/>
          </a:prstGeom>
          <a:gradFill rotWithShape="1">
            <a:gsLst>
              <a:gs pos="0">
                <a:srgbClr val="99CA37">
                  <a:gamma/>
                  <a:shade val="46275"/>
                  <a:invGamma/>
                  <a:alpha val="8000"/>
                </a:srgbClr>
              </a:gs>
              <a:gs pos="50000">
                <a:srgbClr val="99CA37">
                  <a:alpha val="33000"/>
                </a:srgbClr>
              </a:gs>
              <a:gs pos="100000">
                <a:srgbClr val="99CA37">
                  <a:gamma/>
                  <a:shade val="46275"/>
                  <a:invGamma/>
                  <a:alpha val="8000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827088" y="1556792"/>
            <a:ext cx="2414587" cy="1511300"/>
            <a:chOff x="2039" y="3203"/>
            <a:chExt cx="1521" cy="952"/>
          </a:xfrm>
        </p:grpSpPr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1" y="3203"/>
              <a:ext cx="1088" cy="9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9" name="Object 9"/>
            <p:cNvGraphicFramePr>
              <a:graphicFrameLocks noChangeAspect="1"/>
            </p:cNvGraphicFramePr>
            <p:nvPr/>
          </p:nvGraphicFramePr>
          <p:xfrm>
            <a:off x="2039" y="3248"/>
            <a:ext cx="1521" cy="544"/>
          </p:xfrm>
          <a:graphic>
            <a:graphicData uri="http://schemas.openxmlformats.org/presentationml/2006/ole">
              <p:oleObj spid="_x0000_s397314" name="Graph" r:id="rId5" imgW="3279648" imgH="2526182" progId="">
                <p:embed/>
              </p:oleObj>
            </a:graphicData>
          </a:graphic>
        </p:graphicFrame>
      </p:grp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276600" y="1628230"/>
            <a:ext cx="51117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600" b="1" i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Einzelne Punkte können im konfokalen Bild mit wesentlich höherer Präzision lokalisiert werden, als zwei Punkte getrennt voneinander aufgelöst werden können.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258888" y="3428455"/>
            <a:ext cx="70564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600" b="1" i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Ein Punkt erscheint im Fluoreszenzbild in der Form der Point Spread Function (PSF): 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1258888" y="4360317"/>
            <a:ext cx="70564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600" b="1" i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Einfachste Form: Gaussform der PSF: Maximum bestimmbar nach:</a:t>
            </a: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1258888" y="5684292"/>
            <a:ext cx="70564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600" b="1" i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Positionsgenauigkeit nur Abhängigkeit von Photonenzählstatistik</a:t>
            </a:r>
          </a:p>
        </p:txBody>
      </p:sp>
    </p:spTree>
    <p:extLst>
      <p:ext uri="{BB962C8B-B14F-4D97-AF65-F5344CB8AC3E}">
        <p14:creationId xmlns:p14="http://schemas.microsoft.com/office/powerpoint/2010/main" xmlns="" val="2256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" y="-27384"/>
            <a:ext cx="9144000" cy="1000125"/>
          </a:xfrm>
        </p:spPr>
        <p:txBody>
          <a:bodyPr>
            <a:normAutofit/>
          </a:bodyPr>
          <a:lstStyle/>
          <a:p>
            <a:pPr eaLnBrk="1" hangingPunct="1"/>
            <a:r>
              <a:rPr lang="en-GB" sz="4000" dirty="0" smtClean="0">
                <a:latin typeface="Arial" charset="0"/>
                <a:cs typeface="Arial" charset="0"/>
              </a:rPr>
              <a:t>STORM-</a:t>
            </a:r>
            <a:r>
              <a:rPr lang="en-GB" sz="4000" dirty="0" err="1" smtClean="0">
                <a:latin typeface="Arial" charset="0"/>
                <a:cs typeface="Arial" charset="0"/>
              </a:rPr>
              <a:t>Ergebnis</a:t>
            </a:r>
            <a:r>
              <a:rPr lang="en-GB" sz="4000" dirty="0" smtClean="0"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13" y="2060575"/>
            <a:ext cx="7478712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403350" y="1628775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600" b="1" i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konfokal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213225" y="1628775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600" b="1" i="1" baseline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STORM</a:t>
            </a:r>
          </a:p>
        </p:txBody>
      </p:sp>
    </p:spTree>
    <p:extLst>
      <p:ext uri="{BB962C8B-B14F-4D97-AF65-F5344CB8AC3E}">
        <p14:creationId xmlns:p14="http://schemas.microsoft.com/office/powerpoint/2010/main" xmlns="" val="2256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" y="44624"/>
            <a:ext cx="9144000" cy="10001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000" dirty="0" smtClean="0">
                <a:latin typeface="Arial" charset="0"/>
                <a:cs typeface="Arial" charset="0"/>
              </a:rPr>
              <a:t>Fluorescence Correlation Spectroscopy (FCS) 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826963" y="1484784"/>
            <a:ext cx="720090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35000"/>
              </a:spcBef>
            </a:pPr>
            <a:r>
              <a:rPr lang="de-DE" sz="1900" b="1" i="1" baseline="0">
                <a:effectLst/>
                <a:latin typeface="Arial" pitchFamily="34" charset="0"/>
              </a:rPr>
              <a:t>Optische Messmethode, bei der Informationen aus </a:t>
            </a:r>
            <a:r>
              <a:rPr lang="de-DE" sz="1900" b="1" i="1" u="sng" baseline="0">
                <a:effectLst/>
                <a:latin typeface="Arial" pitchFamily="34" charset="0"/>
              </a:rPr>
              <a:t>Fluktuationen</a:t>
            </a:r>
            <a:r>
              <a:rPr lang="de-DE" sz="1900" b="1" i="1" baseline="0">
                <a:effectLst/>
                <a:latin typeface="Arial" pitchFamily="34" charset="0"/>
              </a:rPr>
              <a:t> der </a:t>
            </a:r>
            <a:r>
              <a:rPr lang="de-DE" sz="1900" b="1" i="1" u="sng" baseline="0">
                <a:effectLst/>
                <a:latin typeface="Arial" pitchFamily="34" charset="0"/>
              </a:rPr>
              <a:t>Fluoreszenzintensität</a:t>
            </a:r>
            <a:r>
              <a:rPr lang="de-DE" sz="1900" b="1" i="1" baseline="0">
                <a:effectLst/>
                <a:latin typeface="Arial" pitchFamily="34" charset="0"/>
              </a:rPr>
              <a:t> gewonnen werden</a:t>
            </a:r>
            <a:endParaRPr lang="de-DE" b="1" i="1" baseline="0">
              <a:effectLst/>
              <a:latin typeface="Arial" pitchFamily="34" charset="0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26963" y="2326159"/>
            <a:ext cx="720090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35000"/>
              </a:spcBef>
            </a:pPr>
            <a:r>
              <a:rPr lang="de-DE" sz="1900" b="1" i="1" baseline="0">
                <a:effectLst/>
                <a:latin typeface="Arial" pitchFamily="34" charset="0"/>
              </a:rPr>
              <a:t>Methode entwickelt in 1972; prinzipiell sind alle Moleküldynamiken zugänglich, z. B.:</a:t>
            </a:r>
            <a:endParaRPr lang="de-DE" b="1" i="1" baseline="0">
              <a:effectLst/>
              <a:latin typeface="Arial" pitchFamily="34" charset="0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276" y="3088159"/>
            <a:ext cx="2139950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114301" y="3861271"/>
            <a:ext cx="4321175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35000"/>
              </a:spcBef>
              <a:buFontTx/>
              <a:buChar char="-"/>
            </a:pPr>
            <a:r>
              <a:rPr lang="de-DE" sz="1900" b="1" i="1" baseline="0">
                <a:effectLst/>
                <a:latin typeface="Arial" pitchFamily="34" charset="0"/>
              </a:rPr>
              <a:t> Molekülbewegung</a:t>
            </a:r>
          </a:p>
          <a:p>
            <a:pPr eaLnBrk="0" hangingPunct="0">
              <a:spcBef>
                <a:spcPct val="35000"/>
              </a:spcBef>
              <a:buFontTx/>
              <a:buChar char="-"/>
            </a:pPr>
            <a:r>
              <a:rPr lang="de-DE" b="1" i="1" baseline="0">
                <a:effectLst/>
                <a:latin typeface="Arial" pitchFamily="34" charset="0"/>
              </a:rPr>
              <a:t> Konformationsumkehrungen</a:t>
            </a:r>
          </a:p>
          <a:p>
            <a:pPr eaLnBrk="0" hangingPunct="0">
              <a:spcBef>
                <a:spcPct val="35000"/>
              </a:spcBef>
              <a:buFontTx/>
              <a:buChar char="-"/>
            </a:pPr>
            <a:r>
              <a:rPr lang="de-DE" b="1" i="1" baseline="0">
                <a:effectLst/>
                <a:latin typeface="Arial" pitchFamily="34" charset="0"/>
              </a:rPr>
              <a:t> Chemische und photophysikalische   </a:t>
            </a:r>
          </a:p>
          <a:p>
            <a:pPr eaLnBrk="0" hangingPunct="0">
              <a:spcBef>
                <a:spcPct val="35000"/>
              </a:spcBef>
            </a:pPr>
            <a:r>
              <a:rPr lang="de-DE" b="1" i="1" baseline="0">
                <a:effectLst/>
                <a:latin typeface="Arial" pitchFamily="34" charset="0"/>
              </a:rPr>
              <a:t>  Reaktionen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5148064" y="6237312"/>
            <a:ext cx="403274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000" b="1" i="1" baseline="0" dirty="0">
                <a:effectLst/>
                <a:latin typeface="Arial" pitchFamily="34" charset="0"/>
              </a:rPr>
              <a:t>Aus: </a:t>
            </a:r>
            <a:r>
              <a:rPr lang="de-DE" sz="1000" b="1" i="1" baseline="0" dirty="0" err="1">
                <a:effectLst/>
                <a:latin typeface="Arial" pitchFamily="34" charset="0"/>
              </a:rPr>
              <a:t>Schwille</a:t>
            </a:r>
            <a:r>
              <a:rPr lang="de-DE" sz="1000" b="1" i="1" baseline="0" dirty="0">
                <a:effectLst/>
                <a:latin typeface="Arial" pitchFamily="34" charset="0"/>
              </a:rPr>
              <a:t> et al. </a:t>
            </a:r>
            <a:r>
              <a:rPr lang="de-DE" sz="1000" b="1" i="1" baseline="0" dirty="0" err="1">
                <a:effectLst/>
                <a:latin typeface="Arial" pitchFamily="34" charset="0"/>
              </a:rPr>
              <a:t>Fluorescence</a:t>
            </a:r>
            <a:r>
              <a:rPr lang="de-DE" sz="1000" b="1" i="1" baseline="0" dirty="0">
                <a:effectLst/>
                <a:latin typeface="Arial" pitchFamily="34" charset="0"/>
              </a:rPr>
              <a:t> </a:t>
            </a:r>
            <a:r>
              <a:rPr lang="de-DE" sz="1000" b="1" i="1" baseline="0" dirty="0" err="1">
                <a:effectLst/>
                <a:latin typeface="Arial" pitchFamily="34" charset="0"/>
              </a:rPr>
              <a:t>Correlation</a:t>
            </a:r>
            <a:r>
              <a:rPr lang="de-DE" sz="1000" b="1" i="1" baseline="0" dirty="0">
                <a:effectLst/>
                <a:latin typeface="Arial" pitchFamily="34" charset="0"/>
              </a:rPr>
              <a:t> </a:t>
            </a:r>
            <a:r>
              <a:rPr lang="de-DE" sz="1000" b="1" i="1" baseline="0" dirty="0" err="1">
                <a:effectLst/>
                <a:latin typeface="Arial" pitchFamily="34" charset="0"/>
              </a:rPr>
              <a:t>Spectroscopy</a:t>
            </a:r>
            <a:endParaRPr lang="de-DE" sz="1000" b="1" i="1" baseline="0" dirty="0"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6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" y="-27384"/>
            <a:ext cx="9144000" cy="1000125"/>
          </a:xfrm>
        </p:spPr>
        <p:txBody>
          <a:bodyPr>
            <a:normAutofit/>
          </a:bodyPr>
          <a:lstStyle/>
          <a:p>
            <a:pPr eaLnBrk="1" hangingPunct="1"/>
            <a:r>
              <a:rPr lang="en-GB" sz="4000" dirty="0" smtClean="0">
                <a:latin typeface="Arial" charset="0"/>
                <a:cs typeface="Arial" charset="0"/>
              </a:rPr>
              <a:t>FCS-</a:t>
            </a:r>
            <a:r>
              <a:rPr lang="en-GB" sz="4000" dirty="0" err="1" smtClean="0">
                <a:latin typeface="Arial" charset="0"/>
                <a:cs typeface="Arial" charset="0"/>
              </a:rPr>
              <a:t>Ergebnisse</a:t>
            </a:r>
            <a:r>
              <a:rPr lang="en-GB" sz="4000" dirty="0" smtClean="0">
                <a:latin typeface="Arial" charset="0"/>
                <a:cs typeface="Arial" charset="0"/>
              </a:rPr>
              <a:t>: In Vitro 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38931" y="915442"/>
            <a:ext cx="81375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35000"/>
              </a:spcBef>
            </a:pPr>
            <a:r>
              <a:rPr lang="de-DE" b="1" i="1" baseline="0" dirty="0">
                <a:effectLst/>
                <a:latin typeface="Arial" pitchFamily="34" charset="0"/>
              </a:rPr>
              <a:t>Diffusion Abhängig von Temperatur, Viskosität des LSM </a:t>
            </a:r>
            <a:r>
              <a:rPr lang="de-DE" b="1" i="1" baseline="0" dirty="0" smtClean="0">
                <a:effectLst/>
                <a:latin typeface="Arial" pitchFamily="34" charset="0"/>
              </a:rPr>
              <a:t/>
            </a:r>
            <a:br>
              <a:rPr lang="de-DE" b="1" i="1" baseline="0" dirty="0" smtClean="0">
                <a:effectLst/>
                <a:latin typeface="Arial" pitchFamily="34" charset="0"/>
              </a:rPr>
            </a:br>
            <a:r>
              <a:rPr lang="de-DE" b="1" i="1" baseline="0" dirty="0" smtClean="0">
                <a:effectLst/>
                <a:latin typeface="Arial" pitchFamily="34" charset="0"/>
              </a:rPr>
              <a:t>(beides konstant</a:t>
            </a:r>
            <a:r>
              <a:rPr lang="de-DE" b="1" i="1" baseline="0" dirty="0">
                <a:effectLst/>
                <a:latin typeface="Arial" pitchFamily="34" charset="0"/>
              </a:rPr>
              <a:t>) und Größe </a:t>
            </a:r>
            <a:r>
              <a:rPr lang="de-DE" b="1" i="1" baseline="0" dirty="0" smtClean="0">
                <a:effectLst/>
                <a:latin typeface="Arial" pitchFamily="34" charset="0"/>
              </a:rPr>
              <a:t>/ Form des </a:t>
            </a:r>
            <a:r>
              <a:rPr lang="de-DE" b="1" i="1" baseline="0" dirty="0">
                <a:effectLst/>
                <a:latin typeface="Arial" pitchFamily="34" charset="0"/>
              </a:rPr>
              <a:t>diffundierenden Partikels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539750" y="5517232"/>
            <a:ext cx="7848674" cy="862231"/>
          </a:xfrm>
          <a:prstGeom prst="rect">
            <a:avLst/>
          </a:prstGeom>
          <a:gradFill rotWithShape="1">
            <a:gsLst>
              <a:gs pos="0">
                <a:srgbClr val="99CA37">
                  <a:gamma/>
                  <a:shade val="46275"/>
                  <a:invGamma/>
                  <a:alpha val="8000"/>
                </a:srgbClr>
              </a:gs>
              <a:gs pos="50000">
                <a:srgbClr val="99CA37">
                  <a:alpha val="33000"/>
                </a:srgbClr>
              </a:gs>
              <a:gs pos="100000">
                <a:srgbClr val="99CA37">
                  <a:gamma/>
                  <a:shade val="46275"/>
                  <a:invGamma/>
                  <a:alpha val="8000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84213" y="5661124"/>
            <a:ext cx="82089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35000"/>
              </a:spcBef>
            </a:pPr>
            <a:r>
              <a:rPr lang="de-DE" b="1" i="1" baseline="0" dirty="0" smtClean="0">
                <a:effectLst/>
                <a:latin typeface="Arial" pitchFamily="34" charset="0"/>
              </a:rPr>
              <a:t>- Nachweis </a:t>
            </a:r>
            <a:r>
              <a:rPr lang="de-DE" b="1" i="1" baseline="0" dirty="0">
                <a:effectLst/>
                <a:latin typeface="Arial" pitchFamily="34" charset="0"/>
              </a:rPr>
              <a:t>von Bindungsereignis, z. B. </a:t>
            </a:r>
            <a:r>
              <a:rPr lang="de-DE" b="1" i="1" baseline="0" dirty="0" smtClean="0">
                <a:effectLst/>
                <a:latin typeface="Arial" pitchFamily="34" charset="0"/>
              </a:rPr>
              <a:t>Protein/Antikörper-Interaktion</a:t>
            </a:r>
            <a:br>
              <a:rPr lang="de-DE" b="1" i="1" baseline="0" dirty="0" smtClean="0">
                <a:effectLst/>
                <a:latin typeface="Arial" pitchFamily="34" charset="0"/>
              </a:rPr>
            </a:br>
            <a:r>
              <a:rPr lang="de-DE" b="1" i="1" baseline="0" dirty="0" smtClean="0">
                <a:effectLst/>
                <a:latin typeface="Arial" pitchFamily="34" charset="0"/>
              </a:rPr>
              <a:t>- Verfolgung von </a:t>
            </a:r>
            <a:r>
              <a:rPr lang="de-DE" b="1" i="1" baseline="0" dirty="0" err="1" smtClean="0">
                <a:effectLst/>
                <a:latin typeface="Arial" pitchFamily="34" charset="0"/>
              </a:rPr>
              <a:t>Konformationsänderungen</a:t>
            </a:r>
            <a:endParaRPr lang="de-DE" b="1" i="1" baseline="0" dirty="0">
              <a:effectLst/>
              <a:latin typeface="Arial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9169" y="1628800"/>
            <a:ext cx="3697287" cy="376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89167"/>
            <a:ext cx="4325218" cy="2724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Gerade Verbindung 9"/>
          <p:cNvCxnSpPr/>
          <p:nvPr/>
        </p:nvCxnSpPr>
        <p:spPr>
          <a:xfrm>
            <a:off x="4788694" y="1844824"/>
            <a:ext cx="0" cy="354952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4034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" y="-27384"/>
            <a:ext cx="9144000" cy="1000125"/>
          </a:xfrm>
        </p:spPr>
        <p:txBody>
          <a:bodyPr>
            <a:normAutofit/>
          </a:bodyPr>
          <a:lstStyle/>
          <a:p>
            <a:pPr eaLnBrk="1" hangingPunct="1"/>
            <a:r>
              <a:rPr lang="en-GB" sz="4000" dirty="0" smtClean="0">
                <a:latin typeface="Arial" charset="0"/>
                <a:cs typeface="Arial" charset="0"/>
              </a:rPr>
              <a:t>FCS-</a:t>
            </a:r>
            <a:r>
              <a:rPr lang="en-GB" sz="4000" dirty="0" err="1" smtClean="0">
                <a:latin typeface="Arial" charset="0"/>
                <a:cs typeface="Arial" charset="0"/>
              </a:rPr>
              <a:t>Ergebnisse</a:t>
            </a:r>
            <a:r>
              <a:rPr lang="en-GB" sz="4000" dirty="0" smtClean="0">
                <a:latin typeface="Arial" charset="0"/>
                <a:cs typeface="Arial" charset="0"/>
              </a:rPr>
              <a:t>: In Vivo 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217" y="1124744"/>
            <a:ext cx="7873231" cy="338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38931" y="4653136"/>
            <a:ext cx="8137525" cy="148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35000"/>
              </a:spcBef>
            </a:pPr>
            <a:r>
              <a:rPr lang="de-DE" b="1" i="1" baseline="0" dirty="0" smtClean="0">
                <a:effectLst/>
                <a:latin typeface="Arial" pitchFamily="34" charset="0"/>
              </a:rPr>
              <a:t>Subzelluläre Analytik</a:t>
            </a:r>
            <a:r>
              <a:rPr lang="de-DE" b="1" i="1" baseline="0" dirty="0">
                <a:effectLst/>
                <a:latin typeface="Arial" pitchFamily="34" charset="0"/>
              </a:rPr>
              <a:t>:</a:t>
            </a:r>
          </a:p>
          <a:p>
            <a:pPr eaLnBrk="0" hangingPunct="0">
              <a:spcBef>
                <a:spcPct val="35000"/>
              </a:spcBef>
            </a:pPr>
            <a:r>
              <a:rPr lang="de-DE" b="1" i="1" baseline="0" dirty="0">
                <a:effectLst/>
                <a:latin typeface="Arial" pitchFamily="34" charset="0"/>
              </a:rPr>
              <a:t>	- Proteinbeweglichkeit</a:t>
            </a:r>
          </a:p>
          <a:p>
            <a:pPr eaLnBrk="0" hangingPunct="0">
              <a:spcBef>
                <a:spcPct val="35000"/>
              </a:spcBef>
            </a:pPr>
            <a:r>
              <a:rPr lang="de-DE" b="1" i="1" baseline="0" dirty="0">
                <a:effectLst/>
                <a:latin typeface="Arial" pitchFamily="34" charset="0"/>
              </a:rPr>
              <a:t>	- Viskosität</a:t>
            </a:r>
          </a:p>
          <a:p>
            <a:pPr eaLnBrk="0" hangingPunct="0">
              <a:spcBef>
                <a:spcPct val="35000"/>
              </a:spcBef>
            </a:pPr>
            <a:r>
              <a:rPr lang="de-DE" b="1" i="1" baseline="0" dirty="0">
                <a:effectLst/>
                <a:latin typeface="Arial" pitchFamily="34" charset="0"/>
              </a:rPr>
              <a:t>	- Verteilung</a:t>
            </a:r>
          </a:p>
        </p:txBody>
      </p:sp>
    </p:spTree>
    <p:extLst>
      <p:ext uri="{BB962C8B-B14F-4D97-AF65-F5344CB8AC3E}">
        <p14:creationId xmlns:p14="http://schemas.microsoft.com/office/powerpoint/2010/main" xmlns="" val="201244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-36512" y="124619"/>
            <a:ext cx="9144000" cy="10001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000" dirty="0" smtClean="0">
                <a:latin typeface="Arial" charset="0"/>
                <a:cs typeface="Arial" charset="0"/>
              </a:rPr>
              <a:t>Optical Tweezers: </a:t>
            </a:r>
            <a:r>
              <a:rPr lang="en-GB" sz="4000" dirty="0" err="1" smtClean="0">
                <a:latin typeface="Arial" charset="0"/>
                <a:cs typeface="Arial" charset="0"/>
              </a:rPr>
              <a:t>Werkzeuge</a:t>
            </a:r>
            <a:r>
              <a:rPr lang="en-GB" sz="4000" dirty="0" smtClean="0">
                <a:latin typeface="Arial" charset="0"/>
                <a:cs typeface="Arial" charset="0"/>
              </a:rPr>
              <a:t> </a:t>
            </a:r>
            <a:r>
              <a:rPr lang="en-GB" sz="4000" dirty="0" err="1" smtClean="0">
                <a:latin typeface="Arial" charset="0"/>
                <a:cs typeface="Arial" charset="0"/>
              </a:rPr>
              <a:t>zur</a:t>
            </a:r>
            <a:r>
              <a:rPr lang="en-GB" sz="4000" dirty="0" smtClean="0">
                <a:latin typeface="Arial" charset="0"/>
                <a:cs typeface="Arial" charset="0"/>
              </a:rPr>
              <a:t/>
            </a:r>
            <a:br>
              <a:rPr lang="en-GB" sz="4000" dirty="0" smtClean="0">
                <a:latin typeface="Arial" charset="0"/>
                <a:cs typeface="Arial" charset="0"/>
              </a:rPr>
            </a:br>
            <a:r>
              <a:rPr lang="en-GB" sz="4000" dirty="0" err="1" smtClean="0">
                <a:latin typeface="Arial" charset="0"/>
                <a:cs typeface="Arial" charset="0"/>
              </a:rPr>
              <a:t>Untersuchung</a:t>
            </a:r>
            <a:r>
              <a:rPr lang="en-GB" sz="4000" dirty="0" smtClean="0">
                <a:latin typeface="Arial" charset="0"/>
                <a:cs typeface="Arial" charset="0"/>
              </a:rPr>
              <a:t> von </a:t>
            </a:r>
            <a:r>
              <a:rPr lang="en-GB" sz="4000" dirty="0" err="1" smtClean="0">
                <a:latin typeface="Arial" charset="0"/>
                <a:cs typeface="Arial" charset="0"/>
              </a:rPr>
              <a:t>biomolekularen</a:t>
            </a:r>
            <a:r>
              <a:rPr lang="en-GB" sz="4000" dirty="0" smtClean="0">
                <a:latin typeface="Arial" charset="0"/>
                <a:cs typeface="Arial" charset="0"/>
              </a:rPr>
              <a:t> </a:t>
            </a:r>
            <a:r>
              <a:rPr lang="en-GB" sz="4000" dirty="0" err="1" smtClean="0">
                <a:latin typeface="Arial" charset="0"/>
                <a:cs typeface="Arial" charset="0"/>
              </a:rPr>
              <a:t>Motoren</a:t>
            </a:r>
            <a:endParaRPr lang="en-GB" sz="4000" dirty="0" smtClean="0">
              <a:latin typeface="Arial" charset="0"/>
              <a:cs typeface="Arial" charset="0"/>
            </a:endParaRPr>
          </a:p>
        </p:txBody>
      </p:sp>
      <p:pic>
        <p:nvPicPr>
          <p:cNvPr id="7188" name="Picture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143" y="1340768"/>
            <a:ext cx="4137857" cy="5218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9" name="Picture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7837" y="1340768"/>
            <a:ext cx="3970627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5333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smtClean="0"/>
              <a:t>Einführung in die Nano-Science I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1043608" y="2132856"/>
            <a:ext cx="5070619" cy="3841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0" u="sng" dirty="0" smtClean="0">
                <a:solidFill>
                  <a:srgbClr val="002060"/>
                </a:solidFill>
                <a:sym typeface="Wingdings" pitchFamily="2" charset="2"/>
              </a:rPr>
              <a:t>Outline</a:t>
            </a:r>
          </a:p>
          <a:p>
            <a:pPr algn="l"/>
            <a:endParaRPr lang="de-DE" sz="800" b="0" u="sng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1. Who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are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we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?</a:t>
            </a: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2.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What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is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nano-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science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?</a:t>
            </a: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3.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Why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do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we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do nano-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science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?</a:t>
            </a: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	 Fundamental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questions</a:t>
            </a:r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	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Applications</a:t>
            </a:r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4.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What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is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going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to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come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?</a:t>
            </a: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	 Tools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and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methods</a:t>
            </a:r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	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Preparation</a:t>
            </a:r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	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Effects</a:t>
            </a:r>
            <a:endParaRPr lang="de-DE" b="0" dirty="0" smtClean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5. Organisation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and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logistics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(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Üner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in </a:t>
            </a:r>
            <a:r>
              <a:rPr lang="de-DE" b="0" dirty="0" err="1" smtClean="0">
                <a:solidFill>
                  <a:srgbClr val="002060"/>
                </a:solidFill>
                <a:sym typeface="Wingdings" pitchFamily="2" charset="2"/>
              </a:rPr>
              <a:t>the</a:t>
            </a:r>
            <a:r>
              <a:rPr lang="de-DE" b="0" dirty="0" smtClean="0">
                <a:solidFill>
                  <a:srgbClr val="002060"/>
                </a:solidFill>
                <a:sym typeface="Wingdings" pitchFamily="2" charset="2"/>
              </a:rPr>
              <a:t> break)</a:t>
            </a:r>
          </a:p>
        </p:txBody>
      </p:sp>
      <p:grpSp>
        <p:nvGrpSpPr>
          <p:cNvPr id="2" name="Gruppieren 296"/>
          <p:cNvGrpSpPr/>
          <p:nvPr/>
        </p:nvGrpSpPr>
        <p:grpSpPr>
          <a:xfrm rot="16200000">
            <a:off x="5097199" y="2558663"/>
            <a:ext cx="6093296" cy="1641282"/>
            <a:chOff x="4680872" y="2054807"/>
            <a:chExt cx="7740000" cy="2526321"/>
          </a:xfrm>
        </p:grpSpPr>
        <p:pic>
          <p:nvPicPr>
            <p:cNvPr id="290" name="Picture 4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-1067" r="37256" b="12112"/>
            <a:stretch/>
          </p:blipFill>
          <p:spPr bwMode="auto">
            <a:xfrm>
              <a:off x="7093844" y="2067870"/>
              <a:ext cx="1899540" cy="2360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1" name="Rectangle 12"/>
            <p:cNvSpPr>
              <a:spLocks noChangeArrowheads="1"/>
            </p:cNvSpPr>
            <p:nvPr/>
          </p:nvSpPr>
          <p:spPr bwMode="auto">
            <a:xfrm>
              <a:off x="4680872" y="4401741"/>
              <a:ext cx="7740000" cy="1793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292" name="Picture 8" descr="Nano-Bilder.jpg"/>
            <p:cNvPicPr>
              <a:picLocks noChangeAspect="1"/>
            </p:cNvPicPr>
            <p:nvPr/>
          </p:nvPicPr>
          <p:blipFill>
            <a:blip r:embed="rId4" cstate="print"/>
            <a:srcRect l="23200" t="14933" r="23200" b="15861"/>
            <a:stretch>
              <a:fillRect/>
            </a:stretch>
          </p:blipFill>
          <p:spPr>
            <a:xfrm>
              <a:off x="4685253" y="2054807"/>
              <a:ext cx="2453629" cy="2376000"/>
            </a:xfrm>
            <a:prstGeom prst="rect">
              <a:avLst/>
            </a:prstGeom>
          </p:spPr>
        </p:pic>
        <p:pic>
          <p:nvPicPr>
            <p:cNvPr id="293" name="Picture 11" descr="nanotech - toxicology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6200000">
              <a:off x="10337708" y="2364870"/>
              <a:ext cx="2376000" cy="1782000"/>
            </a:xfrm>
            <a:prstGeom prst="rect">
              <a:avLst/>
            </a:prstGeom>
          </p:spPr>
        </p:pic>
        <p:pic>
          <p:nvPicPr>
            <p:cNvPr id="294" name="Picture 3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-5708" r="28263"/>
            <a:stretch/>
          </p:blipFill>
          <p:spPr bwMode="auto">
            <a:xfrm>
              <a:off x="8842643" y="2067870"/>
              <a:ext cx="1909542" cy="237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5" name="Rechteck 294"/>
            <p:cNvSpPr/>
            <p:nvPr/>
          </p:nvSpPr>
          <p:spPr>
            <a:xfrm>
              <a:off x="6616872" y="3907512"/>
              <a:ext cx="38908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indent="0">
                <a:buFontTx/>
                <a:buNone/>
              </a:pPr>
              <a:r>
                <a:rPr lang="de-DE" u="sng" dirty="0" smtClean="0">
                  <a:solidFill>
                    <a:schemeClr val="bg1"/>
                  </a:solidFill>
                </a:rPr>
                <a:t>www.uni-tuebingen.de/nano-science</a:t>
              </a:r>
              <a:endParaRPr lang="de-DE" u="sng" dirty="0">
                <a:solidFill>
                  <a:schemeClr val="bg1"/>
                </a:solidFill>
              </a:endParaRPr>
            </a:p>
          </p:txBody>
        </p:sp>
      </p:grpSp>
      <p:sp>
        <p:nvSpPr>
          <p:cNvPr id="296" name="Text Box 278"/>
          <p:cNvSpPr txBox="1">
            <a:spLocks noChangeArrowheads="1"/>
          </p:cNvSpPr>
          <p:nvPr/>
        </p:nvSpPr>
        <p:spPr bwMode="auto">
          <a:xfrm>
            <a:off x="250825" y="908050"/>
            <a:ext cx="8686800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0"/>
              </a:spcBef>
            </a:pPr>
            <a:r>
              <a:rPr lang="de-DE" sz="1300" b="0" dirty="0" smtClean="0">
                <a:latin typeface="Tahoma" pitchFamily="34" charset="0"/>
              </a:rPr>
              <a:t>Prof. Dr. Frank Schreiber (Studiendekan)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de-DE" sz="1300" b="0" dirty="0" smtClean="0">
                <a:latin typeface="Tahoma" pitchFamily="34" charset="0"/>
              </a:rPr>
              <a:t>frank.schreiber@uni-tuebingen.de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de-DE" sz="1300" b="0" dirty="0" smtClean="0">
                <a:latin typeface="Tahoma" pitchFamily="34" charset="0"/>
              </a:rPr>
              <a:t>Tel.78663, </a:t>
            </a:r>
            <a:r>
              <a:rPr lang="de-DE" sz="1300" b="0" dirty="0" err="1" smtClean="0">
                <a:latin typeface="Tahoma" pitchFamily="34" charset="0"/>
              </a:rPr>
              <a:t>office</a:t>
            </a:r>
            <a:r>
              <a:rPr lang="de-DE" sz="1300" b="0" dirty="0" smtClean="0">
                <a:latin typeface="Tahoma" pitchFamily="34" charset="0"/>
              </a:rPr>
              <a:t> C7A35</a:t>
            </a:r>
            <a:endParaRPr lang="de-DE" sz="1300" b="0" dirty="0">
              <a:latin typeface="Tahoma" pitchFamily="34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de-DE" sz="1300" b="0" dirty="0">
                <a:latin typeface="Tahoma" pitchFamily="34" charset="0"/>
              </a:rPr>
              <a:t>http://</a:t>
            </a:r>
            <a:r>
              <a:rPr lang="de-DE" sz="1300" b="0" dirty="0" smtClean="0">
                <a:latin typeface="Tahoma" pitchFamily="34" charset="0"/>
              </a:rPr>
              <a:t>www.soft-matter.uni-tuebingen.de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de-DE" sz="1300" b="0" dirty="0" smtClean="0">
                <a:latin typeface="Tahoma" pitchFamily="34" charset="0"/>
              </a:rPr>
              <a:t>MON &amp; THU 15-17 in </a:t>
            </a:r>
            <a:r>
              <a:rPr lang="de-DE" sz="1300" b="0" dirty="0" err="1" smtClean="0">
                <a:latin typeface="Tahoma" pitchFamily="34" charset="0"/>
              </a:rPr>
              <a:t>BioIII</a:t>
            </a:r>
            <a:r>
              <a:rPr lang="de-DE" sz="1300" b="0" dirty="0" smtClean="0">
                <a:latin typeface="Tahoma" pitchFamily="34" charset="0"/>
              </a:rPr>
              <a:t> / N10-50</a:t>
            </a:r>
            <a:endParaRPr lang="de-DE" sz="1300" b="0" dirty="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82296" tIns="41148" rIns="82296" bIns="41148"/>
          <a:lstStyle/>
          <a:p>
            <a:endParaRPr lang="de-DE"/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82296" tIns="41148" rIns="82296" bIns="41148"/>
          <a:lstStyle/>
          <a:p>
            <a:endParaRPr lang="de-DE"/>
          </a:p>
        </p:txBody>
      </p:sp>
      <p:pic>
        <p:nvPicPr>
          <p:cNvPr id="300036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Nano-Science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pic>
        <p:nvPicPr>
          <p:cNvPr id="53248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022499"/>
            <a:ext cx="8794750" cy="543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0"/>
          <p:cNvSpPr>
            <a:spLocks noChangeArrowheads="1"/>
          </p:cNvSpPr>
          <p:nvPr/>
        </p:nvSpPr>
        <p:spPr bwMode="auto">
          <a:xfrm>
            <a:off x="107950" y="44450"/>
            <a:ext cx="892810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36513" y="134938"/>
            <a:ext cx="9072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tx2"/>
                </a:solidFill>
              </a:rPr>
              <a:t>Introduction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to</a:t>
            </a:r>
            <a:r>
              <a:rPr lang="de-DE" sz="2000" dirty="0" smtClean="0">
                <a:solidFill>
                  <a:schemeClr val="tx2"/>
                </a:solidFill>
              </a:rPr>
              <a:t> Nano-Science I</a:t>
            </a:r>
          </a:p>
          <a:p>
            <a:r>
              <a:rPr lang="de-DE" sz="2000" b="0" i="1" dirty="0" err="1" smtClean="0">
                <a:solidFill>
                  <a:srgbClr val="FF0000"/>
                </a:solidFill>
              </a:rPr>
              <a:t>What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is</a:t>
            </a:r>
            <a:r>
              <a:rPr lang="de-DE" sz="2000" b="0" i="1" dirty="0" smtClean="0"/>
              <a:t> Nano-Science ?</a:t>
            </a:r>
            <a:endParaRPr lang="de-DE" sz="2000" b="0" i="1" dirty="0" smtClean="0">
              <a:solidFill>
                <a:schemeClr val="tx2"/>
              </a:solidFill>
            </a:endParaRPr>
          </a:p>
        </p:txBody>
      </p:sp>
      <p:grpSp>
        <p:nvGrpSpPr>
          <p:cNvPr id="534530" name="Group 1"/>
          <p:cNvGrpSpPr>
            <a:grpSpLocks/>
          </p:cNvGrpSpPr>
          <p:nvPr/>
        </p:nvGrpSpPr>
        <p:grpSpPr bwMode="auto">
          <a:xfrm>
            <a:off x="827584" y="919566"/>
            <a:ext cx="7713364" cy="5412904"/>
            <a:chOff x="27766" y="-12879"/>
            <a:chExt cx="9116234" cy="6897986"/>
          </a:xfrm>
        </p:grpSpPr>
        <p:pic>
          <p:nvPicPr>
            <p:cNvPr id="53453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" y="-12879"/>
              <a:ext cx="8901684" cy="6878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8077291" y="6629508"/>
              <a:ext cx="1066709" cy="228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4533" name="TextBox 4"/>
            <p:cNvSpPr txBox="1">
              <a:spLocks noChangeArrowheads="1"/>
            </p:cNvSpPr>
            <p:nvPr/>
          </p:nvSpPr>
          <p:spPr bwMode="auto">
            <a:xfrm>
              <a:off x="1613543" y="1463560"/>
              <a:ext cx="611135" cy="3968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   Ant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~ </a:t>
              </a: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5 mm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4534" name="TextBox 5"/>
            <p:cNvSpPr txBox="1">
              <a:spLocks noChangeArrowheads="1"/>
            </p:cNvSpPr>
            <p:nvPr/>
          </p:nvSpPr>
          <p:spPr bwMode="auto">
            <a:xfrm>
              <a:off x="1524651" y="2655824"/>
              <a:ext cx="780983" cy="3968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   Fly ash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~</a:t>
              </a: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10-20 μm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4535" name="TextBox 6"/>
            <p:cNvSpPr txBox="1">
              <a:spLocks noChangeArrowheads="1"/>
            </p:cNvSpPr>
            <p:nvPr/>
          </p:nvSpPr>
          <p:spPr bwMode="auto">
            <a:xfrm>
              <a:off x="27766" y="2736790"/>
              <a:ext cx="1133378" cy="3968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   Human hair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~</a:t>
              </a: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60-120 μm wide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4536" name="TextBox 7"/>
            <p:cNvSpPr txBox="1">
              <a:spLocks noChangeArrowheads="1"/>
            </p:cNvSpPr>
            <p:nvPr/>
          </p:nvSpPr>
          <p:spPr bwMode="auto">
            <a:xfrm>
              <a:off x="38878" y="3333716"/>
              <a:ext cx="1093694" cy="3968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   Red blood cells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~</a:t>
              </a: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7-8 μm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4537" name="TextBox 8"/>
            <p:cNvSpPr txBox="1">
              <a:spLocks noChangeArrowheads="1"/>
            </p:cNvSpPr>
            <p:nvPr/>
          </p:nvSpPr>
          <p:spPr bwMode="auto">
            <a:xfrm>
              <a:off x="207138" y="1981107"/>
              <a:ext cx="812731" cy="3968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   Dust mite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~ </a:t>
              </a: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200 μm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4538" name="TextBox 9"/>
            <p:cNvSpPr txBox="1">
              <a:spLocks noChangeArrowheads="1"/>
            </p:cNvSpPr>
            <p:nvPr/>
          </p:nvSpPr>
          <p:spPr bwMode="auto">
            <a:xfrm>
              <a:off x="362700" y="5175296"/>
              <a:ext cx="1052423" cy="24448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10 nm diameter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4539" name="TextBox 10"/>
            <p:cNvSpPr txBox="1">
              <a:spLocks noChangeArrowheads="1"/>
            </p:cNvSpPr>
            <p:nvPr/>
          </p:nvSpPr>
          <p:spPr bwMode="auto">
            <a:xfrm>
              <a:off x="1513539" y="5468996"/>
              <a:ext cx="917497" cy="24448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ATP synthase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4540" name="TextBox 11"/>
            <p:cNvSpPr txBox="1">
              <a:spLocks noChangeArrowheads="1"/>
            </p:cNvSpPr>
            <p:nvPr/>
          </p:nvSpPr>
          <p:spPr bwMode="auto">
            <a:xfrm>
              <a:off x="111896" y="6418362"/>
              <a:ext cx="1276241" cy="3968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   DNA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~</a:t>
              </a: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2-1/2 nm diameter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4541" name="TextBox 12"/>
            <p:cNvSpPr txBox="1">
              <a:spLocks noChangeArrowheads="1"/>
            </p:cNvSpPr>
            <p:nvPr/>
          </p:nvSpPr>
          <p:spPr bwMode="auto">
            <a:xfrm>
              <a:off x="1364327" y="6400899"/>
              <a:ext cx="1212746" cy="3968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   Atoms of Silicon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spacing ~</a:t>
              </a: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0.078 nm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4542" name="TextBox 13"/>
            <p:cNvSpPr txBox="1">
              <a:spLocks noChangeArrowheads="1"/>
            </p:cNvSpPr>
            <p:nvPr/>
          </p:nvSpPr>
          <p:spPr bwMode="auto">
            <a:xfrm>
              <a:off x="5875617" y="919024"/>
              <a:ext cx="757172" cy="3968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   Pin head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~ 1-2</a:t>
              </a: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mm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4543" name="TextBox 14"/>
            <p:cNvSpPr txBox="1">
              <a:spLocks noChangeArrowheads="1"/>
            </p:cNvSpPr>
            <p:nvPr/>
          </p:nvSpPr>
          <p:spPr bwMode="auto">
            <a:xfrm>
              <a:off x="6177216" y="1662006"/>
              <a:ext cx="1461963" cy="5492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MicroElectroMechanical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(MEMS) devices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~ 10-100</a:t>
              </a: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μm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4544" name="TextBox 15"/>
            <p:cNvSpPr txBox="1">
              <a:spLocks noChangeArrowheads="1"/>
            </p:cNvSpPr>
            <p:nvPr/>
          </p:nvSpPr>
          <p:spPr bwMode="auto">
            <a:xfrm>
              <a:off x="4720015" y="3297202"/>
              <a:ext cx="979404" cy="24448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Red blood cells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4545" name="TextBox 16"/>
            <p:cNvSpPr txBox="1">
              <a:spLocks noChangeArrowheads="1"/>
            </p:cNvSpPr>
            <p:nvPr/>
          </p:nvSpPr>
          <p:spPr bwMode="auto">
            <a:xfrm>
              <a:off x="5257801" y="3105090"/>
              <a:ext cx="838199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Pollen grain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77164" y="3200360"/>
              <a:ext cx="457161" cy="1524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4547" name="TextBox 18"/>
            <p:cNvSpPr txBox="1">
              <a:spLocks noChangeArrowheads="1"/>
            </p:cNvSpPr>
            <p:nvPr/>
          </p:nvSpPr>
          <p:spPr bwMode="auto">
            <a:xfrm>
              <a:off x="4713666" y="3484535"/>
              <a:ext cx="1523870" cy="3968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Zone plate X-ray “lens”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Outer ring space </a:t>
              </a: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~ 35</a:t>
              </a: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nm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4548" name="TextBox 19"/>
            <p:cNvSpPr txBox="1">
              <a:spLocks noChangeArrowheads="1"/>
            </p:cNvSpPr>
            <p:nvPr/>
          </p:nvSpPr>
          <p:spPr bwMode="auto">
            <a:xfrm>
              <a:off x="4729540" y="4875245"/>
              <a:ext cx="1523869" cy="3968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Self-assembled structure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dimensions </a:t>
              </a: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~ 10s of</a:t>
              </a: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nm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4549" name="TextBox 20"/>
            <p:cNvSpPr txBox="1">
              <a:spLocks noChangeArrowheads="1"/>
            </p:cNvSpPr>
            <p:nvPr/>
          </p:nvSpPr>
          <p:spPr bwMode="auto">
            <a:xfrm>
              <a:off x="6297865" y="5300338"/>
              <a:ext cx="1291394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Nanotube electrode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4550" name="TextBox 21"/>
            <p:cNvSpPr txBox="1">
              <a:spLocks noChangeArrowheads="1"/>
            </p:cNvSpPr>
            <p:nvPr/>
          </p:nvSpPr>
          <p:spPr bwMode="auto">
            <a:xfrm>
              <a:off x="7239163" y="6297707"/>
              <a:ext cx="1219096" cy="3968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Carbon nanotube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~ 1.3 </a:t>
              </a: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nm diameter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4551" name="TextBox 22"/>
            <p:cNvSpPr txBox="1">
              <a:spLocks noChangeArrowheads="1"/>
            </p:cNvSpPr>
            <p:nvPr/>
          </p:nvSpPr>
          <p:spPr bwMode="auto">
            <a:xfrm>
              <a:off x="8210630" y="5788097"/>
              <a:ext cx="761935" cy="5492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Carbon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buckyball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~ 1 </a:t>
              </a: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nm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4552" name="TextBox 23"/>
            <p:cNvSpPr txBox="1">
              <a:spLocks noChangeArrowheads="1"/>
            </p:cNvSpPr>
            <p:nvPr/>
          </p:nvSpPr>
          <p:spPr bwMode="auto">
            <a:xfrm>
              <a:off x="4718428" y="6488215"/>
              <a:ext cx="2592166" cy="3968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Quantum corral of 48 Fe atoms on Cu surface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using STM tip; </a:t>
              </a: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Coral diameter </a:t>
              </a: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~ 14</a:t>
              </a: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nm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4553" name="TextBox 24"/>
            <p:cNvSpPr txBox="1">
              <a:spLocks noChangeArrowheads="1"/>
            </p:cNvSpPr>
            <p:nvPr/>
          </p:nvSpPr>
          <p:spPr bwMode="auto">
            <a:xfrm>
              <a:off x="7732833" y="3984619"/>
              <a:ext cx="1161951" cy="8366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Lucida Calligraphy" pitchFamily="66" charset="0"/>
                  <a:cs typeface="Arial" pitchFamily="34" charset="0"/>
                </a:rPr>
                <a:t>Fabricate and combine </a:t>
              </a:r>
              <a:r>
                <a:rPr kumimoji="0" lang="en-US" sz="7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Lucida Calligraphy" pitchFamily="66" charset="0"/>
                  <a:cs typeface="Arial" pitchFamily="34" charset="0"/>
                </a:rPr>
                <a:t>nanoscale</a:t>
              </a:r>
              <a:r>
                <a:rPr kumimoji="0" lang="en-US" sz="7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Lucida Calligraphy" pitchFamily="66" charset="0"/>
                  <a:cs typeface="Arial" pitchFamily="34" charset="0"/>
                </a:rPr>
                <a:t> building blocks to make useful devices, e.g. photosynthetic reaction center with storage</a:t>
              </a:r>
              <a:endPara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4554" name="TextBox 25"/>
            <p:cNvSpPr txBox="1">
              <a:spLocks noChangeArrowheads="1"/>
            </p:cNvSpPr>
            <p:nvPr/>
          </p:nvSpPr>
          <p:spPr bwMode="auto">
            <a:xfrm>
              <a:off x="838909" y="10935"/>
              <a:ext cx="7390769" cy="47066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4555" name="TextBox 26"/>
            <p:cNvSpPr txBox="1">
              <a:spLocks noChangeArrowheads="1"/>
            </p:cNvSpPr>
            <p:nvPr/>
          </p:nvSpPr>
          <p:spPr bwMode="auto">
            <a:xfrm>
              <a:off x="4862878" y="418940"/>
              <a:ext cx="3473154" cy="3667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Maiandra GD" pitchFamily="34" charset="0"/>
                  <a:cs typeface="Arial" pitchFamily="34" charset="0"/>
                </a:rPr>
                <a:t>Manmade/synthetically prepared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4556" name="TextBox 27"/>
            <p:cNvSpPr txBox="1">
              <a:spLocks noChangeArrowheads="1"/>
            </p:cNvSpPr>
            <p:nvPr/>
          </p:nvSpPr>
          <p:spPr bwMode="auto">
            <a:xfrm>
              <a:off x="197975" y="418940"/>
              <a:ext cx="2516113" cy="47066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Maiandra GD" pitchFamily="34" charset="0"/>
                  <a:cs typeface="Arial" pitchFamily="34" charset="0"/>
                </a:rPr>
                <a:t>Available in Nature</a:t>
              </a:r>
              <a:endPara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29361" y="228431"/>
              <a:ext cx="380967" cy="228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Comic Sans MS"/>
        <a:ea typeface=""/>
        <a:cs typeface=""/>
      </a:majorFont>
      <a:minorFont>
        <a:latin typeface="Tahom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12065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>
            <a:tab pos="1143000" algn="l"/>
            <a:tab pos="2400300" algn="l"/>
            <a:tab pos="3378200" algn="l"/>
          </a:tabLst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12065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>
            <a:tab pos="1143000" algn="l"/>
            <a:tab pos="2400300" algn="l"/>
            <a:tab pos="3378200" algn="l"/>
          </a:tabLst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C:\Programme\Microsoft Office\Templates\Presentation Designs\Blends.pot</Template>
  <TotalTime>0</TotalTime>
  <Words>4188</Words>
  <Application>Microsoft Office PowerPoint</Application>
  <PresentationFormat>Bildschirmpräsentation (4:3)</PresentationFormat>
  <Paragraphs>706</Paragraphs>
  <Slides>66</Slides>
  <Notes>53</Notes>
  <HiddenSlides>0</HiddenSlides>
  <MMClips>0</MMClips>
  <ScaleCrop>false</ScaleCrop>
  <HeadingPairs>
    <vt:vector size="6" baseType="variant">
      <vt:variant>
        <vt:lpstr>Design</vt:lpstr>
      </vt:variant>
      <vt:variant>
        <vt:i4>2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66</vt:i4>
      </vt:variant>
    </vt:vector>
  </HeadingPairs>
  <TitlesOfParts>
    <vt:vector size="71" baseType="lpstr">
      <vt:lpstr>Blends</vt:lpstr>
      <vt:lpstr>Benutzerdefiniertes Design</vt:lpstr>
      <vt:lpstr>CorelDRAW</vt:lpstr>
      <vt:lpstr>Formel</vt:lpstr>
      <vt:lpstr>Graph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  <vt:lpstr>Folie 35</vt:lpstr>
      <vt:lpstr>Folie 36</vt:lpstr>
      <vt:lpstr>Folie 37</vt:lpstr>
      <vt:lpstr>Folie 38</vt:lpstr>
      <vt:lpstr>Folie 39</vt:lpstr>
      <vt:lpstr>Folie 40</vt:lpstr>
      <vt:lpstr>Folie 41</vt:lpstr>
      <vt:lpstr>Folie 42</vt:lpstr>
      <vt:lpstr>Folie 43</vt:lpstr>
      <vt:lpstr>Folie 44</vt:lpstr>
      <vt:lpstr>Folie 45</vt:lpstr>
      <vt:lpstr>Folie 46</vt:lpstr>
      <vt:lpstr>Folie 47</vt:lpstr>
      <vt:lpstr>Folie 48</vt:lpstr>
      <vt:lpstr>Folie 49</vt:lpstr>
      <vt:lpstr>Folie 50</vt:lpstr>
      <vt:lpstr>Folie 51</vt:lpstr>
      <vt:lpstr>Folie 52</vt:lpstr>
      <vt:lpstr>Folie 53</vt:lpstr>
      <vt:lpstr>Folie 54</vt:lpstr>
      <vt:lpstr>Folie 55</vt:lpstr>
      <vt:lpstr>Folie 56</vt:lpstr>
      <vt:lpstr>Folie 57</vt:lpstr>
      <vt:lpstr>Stimulated Emission Depletion (STED)-Mikroskopie </vt:lpstr>
      <vt:lpstr>STED-Aufbau und Ergebnis </vt:lpstr>
      <vt:lpstr>Stochastic Reconstruction Microscopy (STORM) </vt:lpstr>
      <vt:lpstr>STORM-Ergebnis </vt:lpstr>
      <vt:lpstr>Fluorescence Correlation Spectroscopy (FCS) </vt:lpstr>
      <vt:lpstr>FCS-Ergebnisse: In Vitro </vt:lpstr>
      <vt:lpstr>FCS-Ergebnisse: In Vivo </vt:lpstr>
      <vt:lpstr>Optical Tweezers: Werkzeuge zur Untersuchung von biomolekularen Motoren</vt:lpstr>
      <vt:lpstr>Folie 66</vt:lpstr>
    </vt:vector>
  </TitlesOfParts>
  <Company>Oxford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DIP-growth</dc:title>
  <dc:creator>Frank Schreiber</dc:creator>
  <cp:lastModifiedBy>Frank</cp:lastModifiedBy>
  <cp:revision>1563</cp:revision>
  <cp:lastPrinted>1601-01-01T00:00:00Z</cp:lastPrinted>
  <dcterms:created xsi:type="dcterms:W3CDTF">2001-05-19T09:05:51Z</dcterms:created>
  <dcterms:modified xsi:type="dcterms:W3CDTF">2012-04-15T10:31:36Z</dcterms:modified>
</cp:coreProperties>
</file>